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48"/>
  </p:notesMasterIdLst>
  <p:sldIdLst>
    <p:sldId id="256" r:id="rId2"/>
    <p:sldId id="313" r:id="rId3"/>
    <p:sldId id="304" r:id="rId4"/>
    <p:sldId id="335" r:id="rId5"/>
    <p:sldId id="305" r:id="rId6"/>
    <p:sldId id="302" r:id="rId7"/>
    <p:sldId id="257" r:id="rId8"/>
    <p:sldId id="300" r:id="rId9"/>
    <p:sldId id="315" r:id="rId10"/>
    <p:sldId id="324" r:id="rId11"/>
    <p:sldId id="328" r:id="rId12"/>
    <p:sldId id="325" r:id="rId13"/>
    <p:sldId id="329" r:id="rId14"/>
    <p:sldId id="286" r:id="rId15"/>
    <p:sldId id="326" r:id="rId16"/>
    <p:sldId id="327" r:id="rId17"/>
    <p:sldId id="318" r:id="rId18"/>
    <p:sldId id="289" r:id="rId19"/>
    <p:sldId id="303" r:id="rId20"/>
    <p:sldId id="314" r:id="rId21"/>
    <p:sldId id="322" r:id="rId22"/>
    <p:sldId id="337" r:id="rId23"/>
    <p:sldId id="338" r:id="rId24"/>
    <p:sldId id="272" r:id="rId25"/>
    <p:sldId id="264" r:id="rId26"/>
    <p:sldId id="319" r:id="rId27"/>
    <p:sldId id="306" r:id="rId28"/>
    <p:sldId id="307" r:id="rId29"/>
    <p:sldId id="310" r:id="rId30"/>
    <p:sldId id="309" r:id="rId31"/>
    <p:sldId id="308" r:id="rId32"/>
    <p:sldId id="331" r:id="rId33"/>
    <p:sldId id="320" r:id="rId34"/>
    <p:sldId id="321" r:id="rId35"/>
    <p:sldId id="293" r:id="rId36"/>
    <p:sldId id="297" r:id="rId37"/>
    <p:sldId id="333" r:id="rId38"/>
    <p:sldId id="334" r:id="rId39"/>
    <p:sldId id="298" r:id="rId40"/>
    <p:sldId id="262" r:id="rId41"/>
    <p:sldId id="267" r:id="rId42"/>
    <p:sldId id="336" r:id="rId43"/>
    <p:sldId id="279" r:id="rId44"/>
    <p:sldId id="317" r:id="rId45"/>
    <p:sldId id="323" r:id="rId46"/>
    <p:sldId id="330" r:id="rId47"/>
  </p:sldIdLst>
  <p:sldSz cx="9144000" cy="5143500" type="screen16x9"/>
  <p:notesSz cx="6858000" cy="9144000"/>
  <p:embeddedFontLst>
    <p:embeddedFont>
      <p:font typeface="Dosis" panose="02010503020202060003" pitchFamily="2" charset="77"/>
      <p:regular r:id="rId49"/>
      <p:bold r:id="rId50"/>
    </p:embeddedFont>
    <p:embeddedFont>
      <p:font typeface="Source Sans Pro" panose="020B0803030403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9300"/>
    <a:srgbClr val="B2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61A0C9-8CAD-41EF-A7E8-E05F2966815A}">
  <a:tblStyle styleId="{9161A0C9-8CAD-41EF-A7E8-E05F296681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1"/>
    <p:restoredTop sz="86458"/>
  </p:normalViewPr>
  <p:slideViewPr>
    <p:cSldViewPr snapToGrid="0" snapToObjects="1">
      <p:cViewPr varScale="1">
        <p:scale>
          <a:sx n="113" d="100"/>
          <a:sy n="113" d="100"/>
        </p:scale>
        <p:origin x="51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Canadian children were give a D+ by ParticipACTION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3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CDC and Prevention 21.6% of US children meet the guidelines</a:t>
            </a:r>
          </a:p>
        </p:txBody>
      </p:sp>
    </p:spTree>
    <p:extLst>
      <p:ext uri="{BB962C8B-B14F-4D97-AF65-F5344CB8AC3E}">
        <p14:creationId xmlns:p14="http://schemas.microsoft.com/office/powerpoint/2010/main" val="258671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https://www.physicalactivityplan.org/projects/PA/2018/2018_USReportCard_UPDATE_12062018.pdf?pdf=page-link</a:t>
            </a:r>
          </a:p>
          <a:p>
            <a:r>
              <a:rPr lang="en-US" dirty="0"/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383120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http://www.csep.ca/CMFiles/Guidelines/CSEP_PAGuidelines_adults_en.pdf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456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Government of Canada only 17.6% of adults meet this criteria</a:t>
            </a:r>
          </a:p>
        </p:txBody>
      </p:sp>
    </p:spTree>
    <p:extLst>
      <p:ext uri="{BB962C8B-B14F-4D97-AF65-F5344CB8AC3E}">
        <p14:creationId xmlns:p14="http://schemas.microsoft.com/office/powerpoint/2010/main" val="1016558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</a:t>
            </a:r>
          </a:p>
        </p:txBody>
      </p:sp>
    </p:spTree>
    <p:extLst>
      <p:ext uri="{BB962C8B-B14F-4D97-AF65-F5344CB8AC3E}">
        <p14:creationId xmlns:p14="http://schemas.microsoft.com/office/powerpoint/2010/main" val="1802950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12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is to develop physically literate children, but does traditional fitness testing promote this?</a:t>
            </a:r>
          </a:p>
        </p:txBody>
      </p:sp>
    </p:spTree>
    <p:extLst>
      <p:ext uri="{BB962C8B-B14F-4D97-AF65-F5344CB8AC3E}">
        <p14:creationId xmlns:p14="http://schemas.microsoft.com/office/powerpoint/2010/main" val="4184387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Wilson, et al. (2012)</a:t>
            </a:r>
          </a:p>
        </p:txBody>
      </p:sp>
    </p:spTree>
    <p:extLst>
      <p:ext uri="{BB962C8B-B14F-4D97-AF65-F5344CB8AC3E}">
        <p14:creationId xmlns:p14="http://schemas.microsoft.com/office/powerpoint/2010/main" val="3602806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32 exercises per card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How many of you use fitness test in your PE programs? What are some problems that you have encountered when fitness testing? Students are unclear of the purpose/meaning, turn off students – absent/avoidance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90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32 rounds – 20/10 second intervals = 10.67 work/16:00 minutes total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32 rounds – 30/15 second intervals =  16:00 work/24 minutes total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32 rounds – 45/15 second intervals = 24 work/32 minutes total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155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movement concepts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4183038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32 rounds – 20 second intervals = 10.67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32 rounds – 45 second intervals = 24 minutes</a:t>
            </a:r>
          </a:p>
        </p:txBody>
      </p:sp>
    </p:spTree>
    <p:extLst>
      <p:ext uri="{BB962C8B-B14F-4D97-AF65-F5344CB8AC3E}">
        <p14:creationId xmlns:p14="http://schemas.microsoft.com/office/powerpoint/2010/main" val="1538592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9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 the International School Bangkok</a:t>
            </a:r>
          </a:p>
        </p:txBody>
      </p:sp>
    </p:spTree>
    <p:extLst>
      <p:ext uri="{BB962C8B-B14F-4D97-AF65-F5344CB8AC3E}">
        <p14:creationId xmlns:p14="http://schemas.microsoft.com/office/powerpoint/2010/main" val="2634959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93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1863856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 MODEL</a:t>
            </a:r>
          </a:p>
        </p:txBody>
      </p:sp>
    </p:spTree>
    <p:extLst>
      <p:ext uri="{BB962C8B-B14F-4D97-AF65-F5344CB8AC3E}">
        <p14:creationId xmlns:p14="http://schemas.microsoft.com/office/powerpoint/2010/main" val="2760608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533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07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center for biotechnology</a:t>
            </a:r>
          </a:p>
        </p:txBody>
      </p:sp>
    </p:spTree>
    <p:extLst>
      <p:ext uri="{BB962C8B-B14F-4D97-AF65-F5344CB8AC3E}">
        <p14:creationId xmlns:p14="http://schemas.microsoft.com/office/powerpoint/2010/main" val="391764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of you are physically active or exercise regularly? Why are you physically active? What inspires you? </a:t>
            </a:r>
          </a:p>
          <a:p>
            <a:r>
              <a:rPr lang="en-US" dirty="0"/>
              <a:t>So, when you hear ”traditional fitness testing,” what comes to mind? </a:t>
            </a:r>
          </a:p>
        </p:txBody>
      </p:sp>
    </p:spTree>
    <p:extLst>
      <p:ext uri="{BB962C8B-B14F-4D97-AF65-F5344CB8AC3E}">
        <p14:creationId xmlns:p14="http://schemas.microsoft.com/office/powerpoint/2010/main" val="316591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are some problems that you have encountered when fitness testing? Students are unclear of the purpose/meaning, turn off students – absent/avoidance</a:t>
            </a:r>
          </a:p>
        </p:txBody>
      </p:sp>
    </p:spTree>
    <p:extLst>
      <p:ext uri="{BB962C8B-B14F-4D97-AF65-F5344CB8AC3E}">
        <p14:creationId xmlns:p14="http://schemas.microsoft.com/office/powerpoint/2010/main" val="428157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9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Canadian Society for Exercise Physiology</a:t>
            </a:r>
          </a:p>
        </p:txBody>
      </p:sp>
    </p:spTree>
    <p:extLst>
      <p:ext uri="{BB962C8B-B14F-4D97-AF65-F5344CB8AC3E}">
        <p14:creationId xmlns:p14="http://schemas.microsoft.com/office/powerpoint/2010/main" val="314977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 err="1"/>
              <a:t>ParticipAction</a:t>
            </a:r>
            <a:endParaRPr lang="en-US" dirty="0"/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According to the Public Health Agency of Canada, 37.6% of youth meet these guidelines.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40;p7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7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cipaction.cdn.prismic.io/participaction%2F5e923384-b01a-4680-a353-60b45c271811_2018_participaction_report_card_-_highlight_report_0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alactivityplan.org/projects/PA/2018/2018_USReportCard_UPDATE_12062018.pdf?pdf=page-li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search/photos/physical-activity?utm_source=unsplash&amp;utm_medium=referral&amp;utm_content=creditCopyText" TargetMode="External"/><Relationship Id="rId4" Type="http://schemas.openxmlformats.org/officeDocument/2006/relationships/hyperlink" Target="https://unsplash.com/photos/n6gnCa77Urc?utm_source=unsplash&amp;utm_medium=referral&amp;utm_content=creditCopyTex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gJtDg6WfMlQ?utm_source=unsplash&amp;utm_medium=referral&amp;utm_content=creditCopyTe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unsplash.com/search/photos/fitness-class?utm_source=unsplash&amp;utm_medium=referral&amp;utm_content=creditCopyTex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c1/cc/11/c1cc11740fd6e63ac9123f6ab3b1c26e.jpg" TargetMode="External"/><Relationship Id="rId7" Type="http://schemas.openxmlformats.org/officeDocument/2006/relationships/hyperlink" Target="https://darebee.com/workout-cards.html" TargetMode="External"/><Relationship Id="rId2" Type="http://schemas.openxmlformats.org/officeDocument/2006/relationships/hyperlink" Target="https://www.usmma.edu/sites/usmma.edu/files/docs/Candidate%20Fitness%20Assessment%20Instructions%20%28002%29_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interactive/projects/well/workouts/" TargetMode="External"/><Relationship Id="rId5" Type="http://schemas.openxmlformats.org/officeDocument/2006/relationships/hyperlink" Target="https://well.blogs.nytimes.com/2014/10/24/the-advanced-7-minute-workout/" TargetMode="External"/><Relationship Id="rId4" Type="http://schemas.openxmlformats.org/officeDocument/2006/relationships/hyperlink" Target="https://well.blogs.nytimes.com/2013/05/09/the-scientific-7-minute-workout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SgKl8dB3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SgKl8dB3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tblackshear@towson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gov.on.ca/eng/teachers/dpa7-8.pdf" TargetMode="External"/><Relationship Id="rId3" Type="http://schemas.openxmlformats.org/officeDocument/2006/relationships/hyperlink" Target="http://www.montrealgazette.com/health/Fitness+ABCs+physical+education/7202129/story.html" TargetMode="External"/><Relationship Id="rId7" Type="http://schemas.openxmlformats.org/officeDocument/2006/relationships/hyperlink" Target="https://darebee.com/workout-cards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dc.gov/nchs/fastats/exercise.htm" TargetMode="External"/><Relationship Id="rId5" Type="http://schemas.openxmlformats.org/officeDocument/2006/relationships/hyperlink" Target="https://www.cdc.gov/healthyschools/physicalactivity/facts.htm" TargetMode="External"/><Relationship Id="rId4" Type="http://schemas.openxmlformats.org/officeDocument/2006/relationships/hyperlink" Target="https://www.google.com/url?sa=t&amp;rct=j&amp;q=&amp;esrc=s&amp;source=web&amp;cd=1&amp;ved=2ahUKEwi1hProt_jhAhWyuFkKHWIVBt4QFjAAegQIBBAC&amp;url=https%3A%2F%2Fwww2.gov.bc.ca%2Fassets%2Fgov%2Feducation%2Fkindergarten-to-grade-12%2Fteach%2Fpdfs%2Fcurriculum%2Fphysicaleducation%2F2008pe810.pdf&amp;usg=AOvVaw3Qt_Slt9nykTUCBHuDwuQD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ticipaction.com/en-ca/resources/report-car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anada.ca/en/public-health/services/reports-publications/health-promotion-chronic-disease-prevention-canada-research-policy-practice/vol-37-no-8-2017/at-a-glance-physical-activity-sedentary-behaviour-sleep-indicator-framework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ietphysicalactivity/factsheet_adults/en/" TargetMode="External"/><Relationship Id="rId2" Type="http://schemas.openxmlformats.org/officeDocument/2006/relationships/hyperlink" Target="https://well.blogs.nytimes.com/2014/10/24/the-advanced-7-minute-workout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ho.int/dietphysicalactivity/factsheet_young_people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41311/table/tab_2-6/?report=objectonl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799" y="2525225"/>
            <a:ext cx="709173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Alternatives to Traditional Fitness Testing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29E9A-9EDF-BB4F-BA35-AE0F94EE68E9}"/>
              </a:ext>
            </a:extLst>
          </p:cNvPr>
          <p:cNvSpPr txBox="1"/>
          <p:nvPr/>
        </p:nvSpPr>
        <p:spPr>
          <a:xfrm>
            <a:off x="5914266" y="4088779"/>
            <a:ext cx="3229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Tara B. Blackshear, </a:t>
            </a:r>
            <a:r>
              <a:rPr lang="en-US" dirty="0" err="1"/>
              <a:t>Ed.D</a:t>
            </a:r>
            <a:r>
              <a:rPr lang="en-US" dirty="0"/>
              <a:t>.</a:t>
            </a:r>
          </a:p>
          <a:p>
            <a:pPr algn="r"/>
            <a:r>
              <a:rPr lang="en-US" dirty="0"/>
              <a:t>Department of Kinesiology</a:t>
            </a:r>
          </a:p>
          <a:p>
            <a:pPr algn="just"/>
            <a:r>
              <a:rPr lang="en-US" dirty="0"/>
              <a:t>Physical Education Teacher Education</a:t>
            </a:r>
          </a:p>
          <a:p>
            <a:pPr algn="just"/>
            <a:r>
              <a:rPr lang="en-US" dirty="0"/>
              <a:t>					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17B74C-C04B-E54C-973B-AF44FA1C22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7" y="4220692"/>
            <a:ext cx="1360805" cy="90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15F6A3-2864-2747-BA9D-F41D1A0E1B08}"/>
              </a:ext>
            </a:extLst>
          </p:cNvPr>
          <p:cNvSpPr txBox="1"/>
          <p:nvPr/>
        </p:nvSpPr>
        <p:spPr>
          <a:xfrm>
            <a:off x="7975090" y="4739458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May 3,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14AC4-F006-BC45-93C7-A623AEF26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002" y="4216354"/>
            <a:ext cx="27051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BE4F3E-E8F8-FC4B-AF64-AECCFA881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6F5EE-C3A1-BE47-BF89-B7D1651F4BC6}"/>
              </a:ext>
            </a:extLst>
          </p:cNvPr>
          <p:cNvSpPr txBox="1"/>
          <p:nvPr/>
        </p:nvSpPr>
        <p:spPr>
          <a:xfrm>
            <a:off x="1603332" y="1390389"/>
            <a:ext cx="6601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35 - 37.6%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18408F-A641-344E-BF2E-B6CB77D5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5" y="3626277"/>
            <a:ext cx="1513301" cy="1363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FBA6AC-FAB4-484E-911B-48C5AC44F734}"/>
              </a:ext>
            </a:extLst>
          </p:cNvPr>
          <p:cNvSpPr txBox="1"/>
          <p:nvPr/>
        </p:nvSpPr>
        <p:spPr>
          <a:xfrm>
            <a:off x="1603332" y="4912667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http://clipart-library.com/canadian-maple-leaf.html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163DAE-54BB-FD48-9AF8-A92BFFBE54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321CE-49B9-5749-A445-54253BA99CB7}"/>
              </a:ext>
            </a:extLst>
          </p:cNvPr>
          <p:cNvSpPr txBox="1"/>
          <p:nvPr/>
        </p:nvSpPr>
        <p:spPr>
          <a:xfrm>
            <a:off x="3507288" y="1277655"/>
            <a:ext cx="1822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0" dirty="0">
                <a:latin typeface="Source Sans Pro Black" panose="020B0803030403020204" pitchFamily="34" charset="0"/>
                <a:ea typeface="Source Sans Pro Black" panose="020B0803030403020204" pitchFamily="34" charset="0"/>
                <a:hlinkClick r:id="rId3"/>
              </a:rPr>
              <a:t>D+</a:t>
            </a:r>
            <a:endParaRPr lang="en-US" sz="10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1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DFC47-42BD-264E-9E3A-1E1AAE81B9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49D71-4BDF-994C-B607-58F4430478DB}"/>
              </a:ext>
            </a:extLst>
          </p:cNvPr>
          <p:cNvSpPr txBox="1"/>
          <p:nvPr/>
        </p:nvSpPr>
        <p:spPr>
          <a:xfrm>
            <a:off x="2768252" y="1402916"/>
            <a:ext cx="40783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21.6%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952D6-77F1-B546-8A74-67CEEB60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5" y="3724584"/>
            <a:ext cx="1623686" cy="1318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C748D-6CA3-8E4F-9128-4B651C90972D}"/>
              </a:ext>
            </a:extLst>
          </p:cNvPr>
          <p:cNvSpPr txBox="1"/>
          <p:nvPr/>
        </p:nvSpPr>
        <p:spPr>
          <a:xfrm>
            <a:off x="1254055" y="4873252"/>
            <a:ext cx="3028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http://clipart-library.com/american-flag-clip-art.html</a:t>
            </a:r>
          </a:p>
        </p:txBody>
      </p:sp>
    </p:spTree>
    <p:extLst>
      <p:ext uri="{BB962C8B-B14F-4D97-AF65-F5344CB8AC3E}">
        <p14:creationId xmlns:p14="http://schemas.microsoft.com/office/powerpoint/2010/main" val="13651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C56BF-EA8F-3947-936F-26E78AF655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A036F-BA52-2C44-B583-3CE177519079}"/>
              </a:ext>
            </a:extLst>
          </p:cNvPr>
          <p:cNvSpPr txBox="1"/>
          <p:nvPr/>
        </p:nvSpPr>
        <p:spPr>
          <a:xfrm>
            <a:off x="3670126" y="1377863"/>
            <a:ext cx="15456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0" dirty="0">
                <a:latin typeface="Source Sans Pro Black" panose="020B0803030403020204" pitchFamily="34" charset="0"/>
                <a:ea typeface="Source Sans Pro Black" panose="020B0803030403020204" pitchFamily="34" charset="0"/>
                <a:hlinkClick r:id="rId3"/>
              </a:rPr>
              <a:t>D-</a:t>
            </a:r>
            <a:endParaRPr lang="en-US" sz="10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5188-88A6-8B42-B26D-269CACC53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911" y="276108"/>
            <a:ext cx="7173931" cy="1045200"/>
          </a:xfrm>
        </p:spPr>
        <p:txBody>
          <a:bodyPr/>
          <a:lstStyle/>
          <a:p>
            <a:r>
              <a:rPr lang="en-US" dirty="0"/>
              <a:t>Physical Activity Guidelines (CSEP)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070AF-2A40-4E4B-8F6C-6825A4FF4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F436C-F18D-8744-B62D-0AB9C3E465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0C58A-E48F-8D41-96AF-CFF24DFF2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308"/>
            <a:ext cx="9144000" cy="36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7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7184-C8A8-7141-A58E-99F5BFAE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126" y="1237450"/>
            <a:ext cx="5169000" cy="3387900"/>
          </a:xfrm>
        </p:spPr>
        <p:txBody>
          <a:bodyPr/>
          <a:lstStyle/>
          <a:p>
            <a:pPr marL="38100" indent="0">
              <a:buNone/>
            </a:pPr>
            <a:r>
              <a:rPr lang="en-US" sz="10800" dirty="0"/>
              <a:t>17.6%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BA77B-4FA9-614D-B5C2-53C681F5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B82FC-5AC1-B140-8D43-E431D3986F00}"/>
              </a:ext>
            </a:extLst>
          </p:cNvPr>
          <p:cNvSpPr txBox="1"/>
          <p:nvPr/>
        </p:nvSpPr>
        <p:spPr>
          <a:xfrm>
            <a:off x="1651086" y="4866500"/>
            <a:ext cx="29819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http://clipart-library.com/canadian-maple-leaf.html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7B2BE-48AD-5A4B-845F-55B403C1ACCE}"/>
              </a:ext>
            </a:extLst>
          </p:cNvPr>
          <p:cNvSpPr txBox="1"/>
          <p:nvPr/>
        </p:nvSpPr>
        <p:spPr>
          <a:xfrm>
            <a:off x="989556" y="414611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894AC-5C84-3140-92BA-B005813D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5" y="3626277"/>
            <a:ext cx="1513301" cy="13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DC257-67E3-B94B-B087-F5FDB665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293" y="874195"/>
            <a:ext cx="5169000" cy="3387900"/>
          </a:xfrm>
        </p:spPr>
        <p:txBody>
          <a:bodyPr/>
          <a:lstStyle/>
          <a:p>
            <a:pPr marL="38100" indent="0" algn="ctr">
              <a:buNone/>
            </a:pPr>
            <a:r>
              <a:rPr lang="en-US" sz="10800" dirty="0"/>
              <a:t>23.5%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D8DFC-3F78-7640-8F1E-1FC14C682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5" y="3824792"/>
            <a:ext cx="1623686" cy="1318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E34EC-335C-A24D-99EA-396F359A87C6}"/>
              </a:ext>
            </a:extLst>
          </p:cNvPr>
          <p:cNvSpPr txBox="1"/>
          <p:nvPr/>
        </p:nvSpPr>
        <p:spPr>
          <a:xfrm>
            <a:off x="1799051" y="4767198"/>
            <a:ext cx="3490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http://clipart-library.com/clipart/american-flag-clip-art-1.htm</a:t>
            </a:r>
          </a:p>
        </p:txBody>
      </p:sp>
    </p:spTree>
    <p:extLst>
      <p:ext uri="{BB962C8B-B14F-4D97-AF65-F5344CB8AC3E}">
        <p14:creationId xmlns:p14="http://schemas.microsoft.com/office/powerpoint/2010/main" val="10065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4FDD-DD1F-8940-BB4B-A8FE41177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25" y="611754"/>
            <a:ext cx="8638436" cy="1045200"/>
          </a:xfrm>
        </p:spPr>
        <p:txBody>
          <a:bodyPr/>
          <a:lstStyle/>
          <a:p>
            <a:r>
              <a:rPr lang="en-US" dirty="0"/>
              <a:t>Physical Education/PA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143EA-3390-5849-B28E-D6C2715AA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525" y="2967712"/>
            <a:ext cx="5437598" cy="687600"/>
          </a:xfrm>
        </p:spPr>
        <p:txBody>
          <a:bodyPr/>
          <a:lstStyle/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/>
              <a:t>Quebec</a:t>
            </a:r>
          </a:p>
          <a:p>
            <a:r>
              <a:rPr lang="en-US" dirty="0"/>
              <a:t>Elementary = 120 minutes/week</a:t>
            </a:r>
          </a:p>
          <a:p>
            <a:r>
              <a:rPr lang="en-US" dirty="0"/>
              <a:t>Secondary – 2, 75-minutes/week – 3 PE Courses</a:t>
            </a:r>
          </a:p>
          <a:p>
            <a:endParaRPr lang="en-US" b="1" u="sng" dirty="0"/>
          </a:p>
          <a:p>
            <a:r>
              <a:rPr lang="en-US" b="1" u="sng" dirty="0"/>
              <a:t>Ontario</a:t>
            </a:r>
          </a:p>
          <a:p>
            <a:r>
              <a:rPr lang="en-US" dirty="0"/>
              <a:t>All – Daily PA 20 minutes (100 minutes /week)</a:t>
            </a:r>
          </a:p>
          <a:p>
            <a:r>
              <a:rPr lang="en-US" dirty="0"/>
              <a:t>Fitnessgram® fitness testing </a:t>
            </a:r>
          </a:p>
          <a:p>
            <a:endParaRPr lang="en-US" dirty="0"/>
          </a:p>
          <a:p>
            <a:r>
              <a:rPr lang="en-US" u="sng" dirty="0"/>
              <a:t>British Columbia</a:t>
            </a:r>
          </a:p>
          <a:p>
            <a:r>
              <a:rPr lang="en-US" dirty="0"/>
              <a:t>Required – K-10</a:t>
            </a:r>
          </a:p>
          <a:p>
            <a:r>
              <a:rPr lang="en-US" dirty="0"/>
              <a:t>PA promotion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EDBC3-23EF-BE46-9637-4831350B6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A3C0E-2EF7-0D4B-9362-0307E030FC56}"/>
              </a:ext>
            </a:extLst>
          </p:cNvPr>
          <p:cNvSpPr txBox="1"/>
          <p:nvPr/>
        </p:nvSpPr>
        <p:spPr>
          <a:xfrm>
            <a:off x="6107123" y="2265838"/>
            <a:ext cx="2866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Alberta</a:t>
            </a:r>
          </a:p>
          <a:p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Nova Scotia</a:t>
            </a:r>
          </a:p>
          <a:p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Saskatchewan</a:t>
            </a:r>
            <a:endParaRPr lang="en-US" sz="2400" u="sng" dirty="0">
              <a:solidFill>
                <a:schemeClr val="tx1">
                  <a:lumMod val="65000"/>
                  <a:lumOff val="3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Manitoba</a:t>
            </a:r>
          </a:p>
          <a:p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New Brunswick</a:t>
            </a:r>
          </a:p>
          <a:p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Newfoundland &amp; Labrador</a:t>
            </a:r>
          </a:p>
          <a:p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Prince Edward Island</a:t>
            </a:r>
          </a:p>
        </p:txBody>
      </p:sp>
    </p:spTree>
    <p:extLst>
      <p:ext uri="{BB962C8B-B14F-4D97-AF65-F5344CB8AC3E}">
        <p14:creationId xmlns:p14="http://schemas.microsoft.com/office/powerpoint/2010/main" val="3326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9226A-446C-8449-9128-ED7E5750A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8F191-B0A1-9D4F-9BFF-1419B204E8EE}"/>
              </a:ext>
            </a:extLst>
          </p:cNvPr>
          <p:cNvSpPr txBox="1"/>
          <p:nvPr/>
        </p:nvSpPr>
        <p:spPr>
          <a:xfrm>
            <a:off x="1787703" y="423295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7669C-A284-204B-905D-461ABC31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108" y="441789"/>
            <a:ext cx="4584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5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0262-DC6C-6A4E-8D6F-7ECEE3DA2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525" y="304890"/>
            <a:ext cx="5008200" cy="1045200"/>
          </a:xfrm>
        </p:spPr>
        <p:txBody>
          <a:bodyPr/>
          <a:lstStyle/>
          <a:p>
            <a:r>
              <a:rPr lang="en-US" dirty="0"/>
              <a:t>Concurrent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A89AF-7A8C-3946-B4F5-20DEE35F5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25" y="2507206"/>
            <a:ext cx="5008200" cy="20612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Aerobic  &amp; Anaerobic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Endurance &amp; Strength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8F9F3-65C5-AB4A-844B-758E1C3591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204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1153-FA1D-1444-A979-78C18AF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-326911"/>
            <a:ext cx="3552600" cy="1140000"/>
          </a:xfrm>
        </p:spPr>
        <p:txBody>
          <a:bodyPr/>
          <a:lstStyle/>
          <a:p>
            <a:r>
              <a:rPr lang="en-US" sz="3200" b="1" dirty="0"/>
              <a:t>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ED207-D98E-FF46-A84F-5460FF563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0725" y="-1579432"/>
            <a:ext cx="5169000" cy="33879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Provide a brief overview of fitness testing in schools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Discuss the purpose, challenges, and benefits of fitness testing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Discuss physical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ctivity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behaviors among youth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Present fitness testing alternatives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Fitness implementation, tracking  &amp; assessments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FD970-F50F-BF43-9478-B23BD84ACF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510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90-7593-4B42-B637-7D868A456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Benefits of Concurrent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D0994-8310-9E4C-B97D-B2BEED430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6982A-BEC5-A740-9017-D2E62AD957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01646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9B281D-BD5B-5349-B524-7F8D23FD9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95724-2118-364D-9060-A7FFF6DE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D78E3-380A-6542-A457-947AFB1D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26" y="0"/>
            <a:ext cx="71237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9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3AC0-E4B4-BC44-9EDA-D793F0E3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3" y="5598"/>
            <a:ext cx="5849887" cy="1140000"/>
          </a:xfrm>
        </p:spPr>
        <p:txBody>
          <a:bodyPr/>
          <a:lstStyle/>
          <a:p>
            <a:r>
              <a:rPr lang="en-US" sz="3600" dirty="0"/>
              <a:t>High Intensity Interval Training (HIIT)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5E50E-C1F2-064C-B40B-A1696245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59" y="476919"/>
            <a:ext cx="5169000" cy="3387900"/>
          </a:xfrm>
        </p:spPr>
        <p:txBody>
          <a:bodyPr/>
          <a:lstStyle/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Health-Related Fitness Components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Skill-Related Fitness Components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Suitable for all ages and fitness levels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No Equipment needed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Customize/modify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7CDEA-3BC6-B141-9CE6-A28CDBD6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4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0D68-5213-934C-9523-A973292A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5598"/>
            <a:ext cx="5169000" cy="1140000"/>
          </a:xfrm>
        </p:spPr>
        <p:txBody>
          <a:bodyPr/>
          <a:lstStyle/>
          <a:p>
            <a:r>
              <a:rPr lang="en-US" sz="3600" dirty="0"/>
              <a:t>BENEFITS OF HIIT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3E01-7DAB-024B-B6C7-6D29418E5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24" y="1538075"/>
            <a:ext cx="5959331" cy="33879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⬆️ VO</a:t>
            </a:r>
            <a:r>
              <a:rPr lang="en-US" baseline="-25000" dirty="0"/>
              <a:t>2 </a:t>
            </a:r>
            <a:r>
              <a:rPr lang="en-US" dirty="0"/>
              <a:t>max</a:t>
            </a:r>
          </a:p>
          <a:p>
            <a:pPr marL="38100" indent="0">
              <a:buNone/>
            </a:pPr>
            <a:r>
              <a:rPr lang="en-US" dirty="0"/>
              <a:t>⬇️ Body Composition</a:t>
            </a:r>
          </a:p>
          <a:p>
            <a:pPr marL="38100" indent="0">
              <a:buNone/>
            </a:pPr>
            <a:r>
              <a:rPr lang="en-US" dirty="0"/>
              <a:t>⬆️ Health of metabolic diseases</a:t>
            </a:r>
          </a:p>
          <a:p>
            <a:pPr lvl="1"/>
            <a:r>
              <a:rPr lang="en-US" sz="2800" baseline="-25000" dirty="0"/>
              <a:t>Hypertension</a:t>
            </a:r>
          </a:p>
          <a:p>
            <a:pPr lvl="1"/>
            <a:r>
              <a:rPr lang="en-US" sz="2800" baseline="-25000" dirty="0"/>
              <a:t>Obesity</a:t>
            </a:r>
          </a:p>
          <a:p>
            <a:pPr lvl="1"/>
            <a:r>
              <a:rPr lang="en-US" sz="2800" baseline="-25000" dirty="0"/>
              <a:t>Coronary artery disease</a:t>
            </a:r>
          </a:p>
          <a:p>
            <a:pPr marL="533400" lvl="1" indent="0">
              <a:buNone/>
            </a:pP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61E36-0313-2448-8C06-3DDF09F4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97763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/>
              <a:t>HITT Physical Activity Fitness Menus</a:t>
            </a:r>
            <a:endParaRPr sz="3600" b="1" dirty="0"/>
          </a:p>
        </p:txBody>
      </p:sp>
      <p:sp>
        <p:nvSpPr>
          <p:cNvPr id="283" name="Google Shape;283;p2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cxnSp>
        <p:nvCxnSpPr>
          <p:cNvPr id="284" name="Google Shape;284;p28"/>
          <p:cNvCxnSpPr/>
          <p:nvPr/>
        </p:nvCxnSpPr>
        <p:spPr>
          <a:xfrm>
            <a:off x="-4800" y="3028950"/>
            <a:ext cx="9153600" cy="0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28"/>
          <p:cNvCxnSpPr/>
          <p:nvPr/>
        </p:nvCxnSpPr>
        <p:spPr>
          <a:xfrm rot="10800000">
            <a:off x="2105025" y="2190750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6" name="Google Shape;286;p28"/>
          <p:cNvCxnSpPr/>
          <p:nvPr/>
        </p:nvCxnSpPr>
        <p:spPr>
          <a:xfrm>
            <a:off x="4572000" y="2981325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7" name="Google Shape;287;p28"/>
          <p:cNvCxnSpPr/>
          <p:nvPr/>
        </p:nvCxnSpPr>
        <p:spPr>
          <a:xfrm rot="10800000">
            <a:off x="7038975" y="2190750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8" name="Google Shape;288;p28"/>
          <p:cNvSpPr txBox="1"/>
          <p:nvPr/>
        </p:nvSpPr>
        <p:spPr>
          <a:xfrm>
            <a:off x="1481175" y="17938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Beginner</a:t>
            </a:r>
            <a:endParaRPr sz="1800" b="1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3948149" y="3727450"/>
            <a:ext cx="1565959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Intermediate</a:t>
            </a:r>
            <a:endParaRPr sz="1800" b="1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6415125" y="17938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Advanced</a:t>
            </a:r>
            <a:endParaRPr sz="1800" b="1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91" name="Google Shape;291;p28"/>
          <p:cNvGrpSpPr/>
          <p:nvPr/>
        </p:nvGrpSpPr>
        <p:grpSpPr>
          <a:xfrm>
            <a:off x="1888114" y="2812050"/>
            <a:ext cx="433800" cy="433800"/>
            <a:chOff x="5382800" y="412975"/>
            <a:chExt cx="433800" cy="433800"/>
          </a:xfrm>
        </p:grpSpPr>
        <p:sp>
          <p:nvSpPr>
            <p:cNvPr id="292" name="Google Shape;292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5" name="Google Shape;295;p28"/>
          <p:cNvGrpSpPr/>
          <p:nvPr/>
        </p:nvGrpSpPr>
        <p:grpSpPr>
          <a:xfrm>
            <a:off x="4355089" y="2812050"/>
            <a:ext cx="433800" cy="433800"/>
            <a:chOff x="5382800" y="412975"/>
            <a:chExt cx="433800" cy="433800"/>
          </a:xfrm>
        </p:grpSpPr>
        <p:sp>
          <p:nvSpPr>
            <p:cNvPr id="296" name="Google Shape;296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6822064" y="2812050"/>
            <a:ext cx="433800" cy="433800"/>
            <a:chOff x="5382800" y="412975"/>
            <a:chExt cx="433800" cy="433800"/>
          </a:xfrm>
        </p:grpSpPr>
        <p:sp>
          <p:nvSpPr>
            <p:cNvPr id="300" name="Google Shape;300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4209626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FITNESS MENUS</a:t>
            </a:r>
            <a:endParaRPr sz="4800" dirty="0"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Beginner</a:t>
            </a:r>
            <a:endParaRPr b="1" dirty="0">
              <a:solidFill>
                <a:srgbClr val="0070C0"/>
              </a:solidFill>
            </a:endParaRPr>
          </a:p>
          <a:p>
            <a:pPr marL="285750" indent="-285750"/>
            <a:r>
              <a:rPr lang="en" dirty="0"/>
              <a:t>Simple</a:t>
            </a:r>
          </a:p>
          <a:p>
            <a:pPr marL="285750" indent="-285750"/>
            <a:r>
              <a:rPr lang="en" dirty="0"/>
              <a:t>Low impact</a:t>
            </a:r>
          </a:p>
          <a:p>
            <a:pPr marL="285750" indent="-285750"/>
            <a:endParaRPr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C000"/>
                </a:solidFill>
              </a:rPr>
              <a:t>Intermediate</a:t>
            </a:r>
          </a:p>
          <a:p>
            <a:pPr marL="285750" indent="-285750"/>
            <a:r>
              <a:rPr lang="en-US" dirty="0"/>
              <a:t>Hi/Lo-impact</a:t>
            </a:r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</a:rPr>
              <a:t>Advanced</a:t>
            </a:r>
            <a:endParaRPr b="1" dirty="0">
              <a:solidFill>
                <a:srgbClr val="C00000"/>
              </a:solidFill>
            </a:endParaRPr>
          </a:p>
          <a:p>
            <a:pPr marL="285750" indent="-285750"/>
            <a:r>
              <a:rPr lang="en-US" dirty="0"/>
              <a:t>Compound movements</a:t>
            </a:r>
          </a:p>
          <a:p>
            <a:pPr marL="285750" indent="-285750"/>
            <a:r>
              <a:rPr lang="en-US" dirty="0"/>
              <a:t>High impact</a:t>
            </a:r>
          </a:p>
          <a:p>
            <a:pPr marL="285750" indent="-285750"/>
            <a:r>
              <a:rPr lang="en-US" dirty="0"/>
              <a:t>Power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grpSp>
        <p:nvGrpSpPr>
          <p:cNvPr id="188" name="Google Shape;188;p20"/>
          <p:cNvGrpSpPr/>
          <p:nvPr/>
        </p:nvGrpSpPr>
        <p:grpSpPr>
          <a:xfrm>
            <a:off x="8341889" y="2276000"/>
            <a:ext cx="433800" cy="433800"/>
            <a:chOff x="5382800" y="412975"/>
            <a:chExt cx="433800" cy="433800"/>
          </a:xfrm>
        </p:grpSpPr>
        <p:sp>
          <p:nvSpPr>
            <p:cNvPr id="189" name="Google Shape;189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2" name="Google Shape;192;p20"/>
          <p:cNvGrpSpPr/>
          <p:nvPr/>
        </p:nvGrpSpPr>
        <p:grpSpPr>
          <a:xfrm>
            <a:off x="7429251" y="3727838"/>
            <a:ext cx="273901" cy="273901"/>
            <a:chOff x="5382800" y="412975"/>
            <a:chExt cx="433800" cy="433800"/>
          </a:xfrm>
        </p:grpSpPr>
        <p:sp>
          <p:nvSpPr>
            <p:cNvPr id="193" name="Google Shape;193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7147751" y="1087654"/>
            <a:ext cx="538389" cy="538389"/>
            <a:chOff x="5382800" y="412975"/>
            <a:chExt cx="433800" cy="433800"/>
          </a:xfrm>
        </p:grpSpPr>
        <p:sp>
          <p:nvSpPr>
            <p:cNvPr id="197" name="Google Shape;197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1812F29-DDEB-0449-9205-812FC2CD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601" y="930980"/>
            <a:ext cx="2067769" cy="3233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E1EECB-833F-554E-B3C7-CBD1ACE46BFE}"/>
              </a:ext>
            </a:extLst>
          </p:cNvPr>
          <p:cNvSpPr txBox="1"/>
          <p:nvPr/>
        </p:nvSpPr>
        <p:spPr>
          <a:xfrm>
            <a:off x="6721542" y="4225247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 by </a:t>
            </a:r>
            <a:r>
              <a:rPr lang="en-US" sz="1000" dirty="0">
                <a:hlinkClick r:id="rId4"/>
              </a:rPr>
              <a:t>Clem Onojeghuo</a:t>
            </a:r>
            <a:r>
              <a:rPr lang="en-US" sz="1000" dirty="0"/>
              <a:t> on </a:t>
            </a:r>
            <a:r>
              <a:rPr lang="en-US" sz="1000" dirty="0">
                <a:hlinkClick r:id="rId5"/>
              </a:rPr>
              <a:t>Unsplash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19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DEC5-02F7-1046-A7DC-0346CE31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06" y="664485"/>
            <a:ext cx="5008200" cy="1045200"/>
          </a:xfrm>
        </p:spPr>
        <p:txBody>
          <a:bodyPr/>
          <a:lstStyle/>
          <a:p>
            <a:r>
              <a:rPr lang="en-US" dirty="0"/>
              <a:t>Integration &amp; Movement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3F7A-E882-BF47-836D-8E52C96F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525" y="3526607"/>
            <a:ext cx="5008200" cy="167468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Technique/Form</a:t>
            </a:r>
          </a:p>
          <a:p>
            <a:r>
              <a:rPr lang="en-US" dirty="0"/>
              <a:t>FITT Principle</a:t>
            </a:r>
          </a:p>
          <a:p>
            <a:r>
              <a:rPr lang="en-US" dirty="0"/>
              <a:t>SAID Principle</a:t>
            </a:r>
          </a:p>
          <a:p>
            <a:r>
              <a:rPr lang="en-US" dirty="0"/>
              <a:t>Muscular Contraction</a:t>
            </a:r>
          </a:p>
          <a:p>
            <a:r>
              <a:rPr lang="en-US" dirty="0"/>
              <a:t>Joint Movement</a:t>
            </a:r>
          </a:p>
          <a:p>
            <a:r>
              <a:rPr lang="en-US" dirty="0"/>
              <a:t>Energy Systems</a:t>
            </a:r>
          </a:p>
          <a:p>
            <a:r>
              <a:rPr lang="en-US" dirty="0"/>
              <a:t>Physiological Adaptations/Response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36556-247A-6444-9D80-0DDCFEB0C0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7275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9D01-2154-B34E-91A2-15DC7B03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-451602"/>
            <a:ext cx="3552600" cy="1140000"/>
          </a:xfrm>
        </p:spPr>
        <p:txBody>
          <a:bodyPr/>
          <a:lstStyle/>
          <a:p>
            <a:r>
              <a:rPr lang="en-US" dirty="0"/>
              <a:t>Beginner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ED528-116A-3D40-8797-2CA84156FB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F10CAB-4DAC-9440-9950-E9AE2C237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07559"/>
              </p:ext>
            </p:extLst>
          </p:nvPr>
        </p:nvGraphicFramePr>
        <p:xfrm>
          <a:off x="844550" y="688398"/>
          <a:ext cx="8114640" cy="4167857"/>
        </p:xfrm>
        <a:graphic>
          <a:graphicData uri="http://schemas.openxmlformats.org/drawingml/2006/table">
            <a:tbl>
              <a:tblPr>
                <a:tableStyleId>{9161A0C9-8CAD-41EF-A7E8-E05F2966815A}</a:tableStyleId>
              </a:tblPr>
              <a:tblGrid>
                <a:gridCol w="1372177">
                  <a:extLst>
                    <a:ext uri="{9D8B030D-6E8A-4147-A177-3AD203B41FA5}">
                      <a16:colId xmlns:a16="http://schemas.microsoft.com/office/drawing/2014/main" val="3796306750"/>
                    </a:ext>
                  </a:extLst>
                </a:gridCol>
                <a:gridCol w="448524">
                  <a:extLst>
                    <a:ext uri="{9D8B030D-6E8A-4147-A177-3AD203B41FA5}">
                      <a16:colId xmlns:a16="http://schemas.microsoft.com/office/drawing/2014/main" val="3358486503"/>
                    </a:ext>
                  </a:extLst>
                </a:gridCol>
                <a:gridCol w="1130894">
                  <a:extLst>
                    <a:ext uri="{9D8B030D-6E8A-4147-A177-3AD203B41FA5}">
                      <a16:colId xmlns:a16="http://schemas.microsoft.com/office/drawing/2014/main" val="6036890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26103955"/>
                    </a:ext>
                  </a:extLst>
                </a:gridCol>
                <a:gridCol w="1542821">
                  <a:extLst>
                    <a:ext uri="{9D8B030D-6E8A-4147-A177-3AD203B41FA5}">
                      <a16:colId xmlns:a16="http://schemas.microsoft.com/office/drawing/2014/main" val="3918919880"/>
                    </a:ext>
                  </a:extLst>
                </a:gridCol>
                <a:gridCol w="299834">
                  <a:extLst>
                    <a:ext uri="{9D8B030D-6E8A-4147-A177-3AD203B41FA5}">
                      <a16:colId xmlns:a16="http://schemas.microsoft.com/office/drawing/2014/main" val="734130387"/>
                    </a:ext>
                  </a:extLst>
                </a:gridCol>
                <a:gridCol w="471414">
                  <a:extLst>
                    <a:ext uri="{9D8B030D-6E8A-4147-A177-3AD203B41FA5}">
                      <a16:colId xmlns:a16="http://schemas.microsoft.com/office/drawing/2014/main" val="121662931"/>
                    </a:ext>
                  </a:extLst>
                </a:gridCol>
                <a:gridCol w="1413038">
                  <a:extLst>
                    <a:ext uri="{9D8B030D-6E8A-4147-A177-3AD203B41FA5}">
                      <a16:colId xmlns:a16="http://schemas.microsoft.com/office/drawing/2014/main" val="3947989374"/>
                    </a:ext>
                  </a:extLst>
                </a:gridCol>
                <a:gridCol w="826338">
                  <a:extLst>
                    <a:ext uri="{9D8B030D-6E8A-4147-A177-3AD203B41FA5}">
                      <a16:colId xmlns:a16="http://schemas.microsoft.com/office/drawing/2014/main" val="40381139"/>
                    </a:ext>
                  </a:extLst>
                </a:gridCol>
              </a:tblGrid>
              <a:tr h="24344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Comic Sans MS" panose="030F0902030302020204" pitchFamily="66" charset="0"/>
                        </a:rPr>
                        <a:t>KNES  238 HIIT TRAINING</a:t>
                      </a:r>
                    </a:p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403530"/>
                  </a:ext>
                </a:extLst>
              </a:tr>
              <a:tr h="1924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Name ___________________________ 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Goal ________________________________________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38450"/>
                  </a:ext>
                </a:extLst>
              </a:tr>
              <a:tr h="1924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Date _______________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Interval ratio  work ____ seconds rest ____ seconds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62109"/>
                  </a:ext>
                </a:extLst>
              </a:tr>
              <a:tr h="93637">
                <a:tc gridSpan="3">
                  <a:txBody>
                    <a:bodyPr/>
                    <a:lstStyle/>
                    <a:p>
                      <a:pPr algn="l" fontAlgn="b"/>
                      <a:endParaRPr lang="en-US" sz="1000" b="1" u="none" strike="noStrike" dirty="0"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en-US" sz="1000" b="1" u="none" strike="noStrike" dirty="0"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774613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584492"/>
                  </a:ext>
                </a:extLst>
              </a:tr>
              <a:tr h="133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Step Jacks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Step Touch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ALT Front Leg Raise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March in Place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6721189"/>
                  </a:ext>
                </a:extLst>
              </a:tr>
              <a:tr h="275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Front Jabs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Knee Push-ups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Lateral Arm Raises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Fire Hydrants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95519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Step Jacks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Step Touch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ALT Front Leg Raise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March in Place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698747"/>
                  </a:ext>
                </a:extLst>
              </a:tr>
              <a:tr h="26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Front Jabs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Knee Push-ups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Lateral Arm Raises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Fire Hydrants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0798777"/>
                  </a:ext>
                </a:extLst>
              </a:tr>
              <a:tr h="309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Step Jacks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Step Touch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ALT Front Leg Raise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March in Place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3104607"/>
                  </a:ext>
                </a:extLst>
              </a:tr>
              <a:tr h="309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Front Jabs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Knee Push-ups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Lateral Arm Raises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Fire Hydrants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1315045"/>
                  </a:ext>
                </a:extLst>
              </a:tr>
              <a:tr h="275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Step Jacks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Step Touch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ALT Front Leg Raise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March in Place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52138"/>
                  </a:ext>
                </a:extLst>
              </a:tr>
              <a:tr h="252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Front Jabs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Knee Push-ups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Lateral Arm Raises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Fire Hydrants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98449"/>
                  </a:ext>
                </a:extLst>
              </a:tr>
              <a:tr h="635580">
                <a:tc gridSpan="9">
                  <a:txBody>
                    <a:bodyPr/>
                    <a:lstStyle/>
                    <a:p>
                      <a:pPr algn="l" fontAlgn="b"/>
                      <a:endParaRPr lang="en-US" sz="1000" u="none" strike="noStrike" dirty="0"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Reflection: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970394"/>
                  </a:ext>
                </a:extLst>
              </a:tr>
              <a:tr h="236492">
                <a:tc gridSpan="9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24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5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725D-EBD0-1B43-B496-ED12EC19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8E21-90FC-F644-9651-16373B743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6CC5A-6A72-6A4D-BD4F-AE5891F8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21" y="1161318"/>
            <a:ext cx="5975608" cy="39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9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697F-379E-D241-81B4-F4405849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-570000"/>
            <a:ext cx="3552600" cy="1140000"/>
          </a:xfrm>
        </p:spPr>
        <p:txBody>
          <a:bodyPr/>
          <a:lstStyle/>
          <a:p>
            <a:r>
              <a:rPr lang="en-US" dirty="0"/>
              <a:t>Intermediate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90852-5169-054B-BA96-75FE602224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306A94-1C68-D842-9B13-7A6303D3B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69021"/>
              </p:ext>
            </p:extLst>
          </p:nvPr>
        </p:nvGraphicFramePr>
        <p:xfrm>
          <a:off x="844425" y="570000"/>
          <a:ext cx="8114640" cy="4624672"/>
        </p:xfrm>
        <a:graphic>
          <a:graphicData uri="http://schemas.openxmlformats.org/drawingml/2006/table">
            <a:tbl>
              <a:tblPr>
                <a:tableStyleId>{9161A0C9-8CAD-41EF-A7E8-E05F2966815A}</a:tableStyleId>
              </a:tblPr>
              <a:tblGrid>
                <a:gridCol w="1016398">
                  <a:extLst>
                    <a:ext uri="{9D8B030D-6E8A-4147-A177-3AD203B41FA5}">
                      <a16:colId xmlns:a16="http://schemas.microsoft.com/office/drawing/2014/main" val="58927127"/>
                    </a:ext>
                  </a:extLst>
                </a:gridCol>
                <a:gridCol w="804303">
                  <a:extLst>
                    <a:ext uri="{9D8B030D-6E8A-4147-A177-3AD203B41FA5}">
                      <a16:colId xmlns:a16="http://schemas.microsoft.com/office/drawing/2014/main" val="2997264152"/>
                    </a:ext>
                  </a:extLst>
                </a:gridCol>
                <a:gridCol w="1421301">
                  <a:extLst>
                    <a:ext uri="{9D8B030D-6E8A-4147-A177-3AD203B41FA5}">
                      <a16:colId xmlns:a16="http://schemas.microsoft.com/office/drawing/2014/main" val="224810068"/>
                    </a:ext>
                  </a:extLst>
                </a:gridCol>
                <a:gridCol w="793284">
                  <a:extLst>
                    <a:ext uri="{9D8B030D-6E8A-4147-A177-3AD203B41FA5}">
                      <a16:colId xmlns:a16="http://schemas.microsoft.com/office/drawing/2014/main" val="2636127981"/>
                    </a:ext>
                  </a:extLst>
                </a:gridCol>
                <a:gridCol w="1068730">
                  <a:extLst>
                    <a:ext uri="{9D8B030D-6E8A-4147-A177-3AD203B41FA5}">
                      <a16:colId xmlns:a16="http://schemas.microsoft.com/office/drawing/2014/main" val="1270443416"/>
                    </a:ext>
                  </a:extLst>
                </a:gridCol>
                <a:gridCol w="771248">
                  <a:extLst>
                    <a:ext uri="{9D8B030D-6E8A-4147-A177-3AD203B41FA5}">
                      <a16:colId xmlns:a16="http://schemas.microsoft.com/office/drawing/2014/main" val="1343032147"/>
                    </a:ext>
                  </a:extLst>
                </a:gridCol>
                <a:gridCol w="1413038">
                  <a:extLst>
                    <a:ext uri="{9D8B030D-6E8A-4147-A177-3AD203B41FA5}">
                      <a16:colId xmlns:a16="http://schemas.microsoft.com/office/drawing/2014/main" val="14688625"/>
                    </a:ext>
                  </a:extLst>
                </a:gridCol>
                <a:gridCol w="826338">
                  <a:extLst>
                    <a:ext uri="{9D8B030D-6E8A-4147-A177-3AD203B41FA5}">
                      <a16:colId xmlns:a16="http://schemas.microsoft.com/office/drawing/2014/main" val="2299916613"/>
                    </a:ext>
                  </a:extLst>
                </a:gridCol>
              </a:tblGrid>
              <a:tr h="24344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Comic Sans MS" panose="030F0902030302020204" pitchFamily="66" charset="0"/>
                        </a:rPr>
                        <a:t>KNES  238 HIIT TRAINING</a:t>
                      </a:r>
                    </a:p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991130"/>
                  </a:ext>
                </a:extLst>
              </a:tr>
              <a:tr h="1924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Name ___________________________ 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Goal ________________________________________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2361"/>
                  </a:ext>
                </a:extLst>
              </a:tr>
              <a:tr h="1924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Date _______________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Interval ratio  work ____ seconds rest ____ seconds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713678"/>
                  </a:ext>
                </a:extLst>
              </a:tr>
              <a:tr h="93637">
                <a:tc gridSpan="3">
                  <a:txBody>
                    <a:bodyPr/>
                    <a:lstStyle/>
                    <a:p>
                      <a:pPr algn="l" fontAlgn="b"/>
                      <a:endParaRPr lang="en-US" sz="1000" b="1" u="none" strike="noStrike" dirty="0"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1000" b="1" u="none" strike="noStrike" dirty="0"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61424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080313"/>
                  </a:ext>
                </a:extLst>
              </a:tr>
              <a:tr h="266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High Knees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Inchworm + jump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In, In, Out, 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5940548"/>
                  </a:ext>
                </a:extLst>
              </a:tr>
              <a:tr h="275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Push-up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Jumping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Front Jabs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X-Mountain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extLst>
                  <a:ext uri="{0D108BD9-81ED-4DB2-BD59-A6C34878D82A}">
                    <a16:rowId xmlns:a16="http://schemas.microsoft.com/office/drawing/2014/main" val="906340282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High Knees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Inchworm + jump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In, In, Out, 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extLst>
                  <a:ext uri="{0D108BD9-81ED-4DB2-BD59-A6C34878D82A}">
                    <a16:rowId xmlns:a16="http://schemas.microsoft.com/office/drawing/2014/main" val="2360360961"/>
                  </a:ext>
                </a:extLst>
              </a:tr>
              <a:tr h="26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Push-up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Jumping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Front Jabs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X-Mountain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extLst>
                  <a:ext uri="{0D108BD9-81ED-4DB2-BD59-A6C34878D82A}">
                    <a16:rowId xmlns:a16="http://schemas.microsoft.com/office/drawing/2014/main" val="1186806606"/>
                  </a:ext>
                </a:extLst>
              </a:tr>
              <a:tr h="309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High Knees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Inchworm + jump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In, In, Out, 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extLst>
                  <a:ext uri="{0D108BD9-81ED-4DB2-BD59-A6C34878D82A}">
                    <a16:rowId xmlns:a16="http://schemas.microsoft.com/office/drawing/2014/main" val="2894746253"/>
                  </a:ext>
                </a:extLst>
              </a:tr>
              <a:tr h="309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Push-up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Jumping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Front Jabs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X-Mountain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/>
                </a:tc>
                <a:extLst>
                  <a:ext uri="{0D108BD9-81ED-4DB2-BD59-A6C34878D82A}">
                    <a16:rowId xmlns:a16="http://schemas.microsoft.com/office/drawing/2014/main" val="261500268"/>
                  </a:ext>
                </a:extLst>
              </a:tr>
              <a:tr h="275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High Knees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Inchworm + jump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In, In, Out, 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79803"/>
                  </a:ext>
                </a:extLst>
              </a:tr>
              <a:tr h="252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Push-up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Jumping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Front Jabs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X-Mountain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666793"/>
                  </a:ext>
                </a:extLst>
              </a:tr>
              <a:tr h="635580">
                <a:tc gridSpan="8">
                  <a:txBody>
                    <a:bodyPr/>
                    <a:lstStyle/>
                    <a:p>
                      <a:pPr algn="l" fontAlgn="b"/>
                      <a:endParaRPr lang="en-US" sz="1000" u="none" strike="noStrike" dirty="0"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Reflection: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564883"/>
                  </a:ext>
                </a:extLst>
              </a:tr>
              <a:tr h="236492">
                <a:tc gridSpan="8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267" marR="5267" marT="526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054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76E0-9658-1C4A-8438-569EFC43C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ACTIVITY, FITNESS &amp; WELLNESS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8873E-928F-724D-92B5-60570D671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5F3C3-2FD2-E448-9A48-2712EB94A5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8B2C4-CF74-BF44-A7DB-D66D98C39365}"/>
              </a:ext>
            </a:extLst>
          </p:cNvPr>
          <p:cNvSpPr txBox="1"/>
          <p:nvPr/>
        </p:nvSpPr>
        <p:spPr>
          <a:xfrm>
            <a:off x="6816436" y="4743390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 by </a:t>
            </a:r>
            <a:r>
              <a:rPr lang="en-US" sz="1000" dirty="0">
                <a:hlinkClick r:id="rId3"/>
              </a:rPr>
              <a:t>bruce mars</a:t>
            </a:r>
            <a:r>
              <a:rPr lang="en-US" sz="1000" dirty="0"/>
              <a:t> on </a:t>
            </a:r>
            <a:r>
              <a:rPr lang="en-US" sz="1000" dirty="0">
                <a:hlinkClick r:id="rId4"/>
              </a:rPr>
              <a:t>Unsplash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72675-049F-B740-8606-CB46313B7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402" y="738674"/>
            <a:ext cx="2941370" cy="23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06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FC0C-8092-5E48-B608-EBAE2DFB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0BFE-DBD3-7A41-8C65-4ECA9CA97D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3151F-8DBF-4E43-81A4-924B9AC8C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69" y="0"/>
            <a:ext cx="34276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6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AE70-BD4F-7C4E-B76B-82AFB59F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14" y="-326911"/>
            <a:ext cx="3552600" cy="1140000"/>
          </a:xfrm>
        </p:spPr>
        <p:txBody>
          <a:bodyPr/>
          <a:lstStyle/>
          <a:p>
            <a:r>
              <a:rPr lang="en-US" dirty="0"/>
              <a:t>Advanced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EA9E6-B699-ED41-BA3B-91D69E391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C33D2D-B014-1F4B-820F-16E95448A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69202"/>
              </p:ext>
            </p:extLst>
          </p:nvPr>
        </p:nvGraphicFramePr>
        <p:xfrm>
          <a:off x="793514" y="858580"/>
          <a:ext cx="8239875" cy="3961591"/>
        </p:xfrm>
        <a:graphic>
          <a:graphicData uri="http://schemas.openxmlformats.org/drawingml/2006/table">
            <a:tbl>
              <a:tblPr>
                <a:tableStyleId>{9161A0C9-8CAD-41EF-A7E8-E05F2966815A}</a:tableStyleId>
              </a:tblPr>
              <a:tblGrid>
                <a:gridCol w="994087">
                  <a:extLst>
                    <a:ext uri="{9D8B030D-6E8A-4147-A177-3AD203B41FA5}">
                      <a16:colId xmlns:a16="http://schemas.microsoft.com/office/drawing/2014/main" val="595991758"/>
                    </a:ext>
                  </a:extLst>
                </a:gridCol>
                <a:gridCol w="672192">
                  <a:extLst>
                    <a:ext uri="{9D8B030D-6E8A-4147-A177-3AD203B41FA5}">
                      <a16:colId xmlns:a16="http://schemas.microsoft.com/office/drawing/2014/main" val="2486073334"/>
                    </a:ext>
                  </a:extLst>
                </a:gridCol>
                <a:gridCol w="1429591">
                  <a:extLst>
                    <a:ext uri="{9D8B030D-6E8A-4147-A177-3AD203B41FA5}">
                      <a16:colId xmlns:a16="http://schemas.microsoft.com/office/drawing/2014/main" val="2485548010"/>
                    </a:ext>
                  </a:extLst>
                </a:gridCol>
                <a:gridCol w="719530">
                  <a:extLst>
                    <a:ext uri="{9D8B030D-6E8A-4147-A177-3AD203B41FA5}">
                      <a16:colId xmlns:a16="http://schemas.microsoft.com/office/drawing/2014/main" val="54792162"/>
                    </a:ext>
                  </a:extLst>
                </a:gridCol>
                <a:gridCol w="1943991">
                  <a:extLst>
                    <a:ext uri="{9D8B030D-6E8A-4147-A177-3AD203B41FA5}">
                      <a16:colId xmlns:a16="http://schemas.microsoft.com/office/drawing/2014/main" val="2211308802"/>
                    </a:ext>
                  </a:extLst>
                </a:gridCol>
                <a:gridCol w="672192">
                  <a:extLst>
                    <a:ext uri="{9D8B030D-6E8A-4147-A177-3AD203B41FA5}">
                      <a16:colId xmlns:a16="http://schemas.microsoft.com/office/drawing/2014/main" val="2522647731"/>
                    </a:ext>
                  </a:extLst>
                </a:gridCol>
                <a:gridCol w="937282">
                  <a:extLst>
                    <a:ext uri="{9D8B030D-6E8A-4147-A177-3AD203B41FA5}">
                      <a16:colId xmlns:a16="http://schemas.microsoft.com/office/drawing/2014/main" val="328839046"/>
                    </a:ext>
                  </a:extLst>
                </a:gridCol>
                <a:gridCol w="871010">
                  <a:extLst>
                    <a:ext uri="{9D8B030D-6E8A-4147-A177-3AD203B41FA5}">
                      <a16:colId xmlns:a16="http://schemas.microsoft.com/office/drawing/2014/main" val="1609913461"/>
                    </a:ext>
                  </a:extLst>
                </a:gridCol>
              </a:tblGrid>
              <a:tr h="15708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KNES  238 HIIT TRAINING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899824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Name ___________________________ 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Goal ________________________________________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781190"/>
                  </a:ext>
                </a:extLst>
              </a:tr>
              <a:tr h="15708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Date _______________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Interval ratio:  work ____ seconds rest ____ seconds</a:t>
                      </a: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35251"/>
                  </a:ext>
                </a:extLst>
              </a:tr>
              <a:tr h="157088">
                <a:tc gridSpan="3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772549"/>
                  </a:ext>
                </a:extLst>
              </a:tr>
              <a:tr h="157088">
                <a:tc gridSpan="3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89439"/>
                  </a:ext>
                </a:extLst>
              </a:tr>
              <a:tr h="23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4689" marR="4689" marT="46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0202271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Burpees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Alternating Power Lunges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Dips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2163563437"/>
                  </a:ext>
                </a:extLst>
              </a:tr>
              <a:tr h="205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POWER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Push-up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Power Kicks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27699718"/>
                  </a:ext>
                </a:extLst>
              </a:tr>
              <a:tr h="19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Burpees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Alternating Power Lunges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Dips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3374966091"/>
                  </a:ext>
                </a:extLst>
              </a:tr>
              <a:tr h="22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POWER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Push-up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Power Kicks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1256555072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Burpees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Alternating Power Lunges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Dips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2067096796"/>
                  </a:ext>
                </a:extLst>
              </a:tr>
              <a:tr h="184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POWER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Push-up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Power Kicks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4262188608"/>
                  </a:ext>
                </a:extLst>
              </a:tr>
              <a:tr h="215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Burpees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Alternating Power Lunges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Dips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271069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POWER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Push-up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Power Kicks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711571"/>
                  </a:ext>
                </a:extLst>
              </a:tr>
              <a:tr h="1570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583247"/>
                  </a:ext>
                </a:extLst>
              </a:tr>
              <a:tr h="157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Reflection: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0414934"/>
                  </a:ext>
                </a:extLst>
              </a:tr>
              <a:tr h="1570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76305"/>
                  </a:ext>
                </a:extLst>
              </a:tr>
              <a:tr h="1570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718608"/>
                  </a:ext>
                </a:extLst>
              </a:tr>
              <a:tr h="1570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1622161"/>
                  </a:ext>
                </a:extLst>
              </a:tr>
              <a:tr h="21929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  <a:latin typeface="Comic Sans MS" panose="030F0902030302020204" pitchFamily="66" charset="0"/>
                        </a:rPr>
                        <a:t>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4689" marR="4689" marT="4689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292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816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91864C-CE05-6A4D-AD98-353682DF4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CHOICE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E0C142-9A2C-F64F-AFBA-C9899CE375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3EEC5-832E-1041-82EB-9F9481A7F3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58218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AAFB3-5C95-C249-8F10-49EA15EEFF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AE7A56-F7B4-834D-BCB5-D044ACC15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17145"/>
              </p:ext>
            </p:extLst>
          </p:nvPr>
        </p:nvGraphicFramePr>
        <p:xfrm>
          <a:off x="770562" y="255977"/>
          <a:ext cx="7941924" cy="4887523"/>
        </p:xfrm>
        <a:graphic>
          <a:graphicData uri="http://schemas.openxmlformats.org/drawingml/2006/table">
            <a:tbl>
              <a:tblPr>
                <a:tableStyleId>{9161A0C9-8CAD-41EF-A7E8-E05F2966815A}</a:tableStyleId>
              </a:tblPr>
              <a:tblGrid>
                <a:gridCol w="1230892">
                  <a:extLst>
                    <a:ext uri="{9D8B030D-6E8A-4147-A177-3AD203B41FA5}">
                      <a16:colId xmlns:a16="http://schemas.microsoft.com/office/drawing/2014/main" val="3027852757"/>
                    </a:ext>
                  </a:extLst>
                </a:gridCol>
                <a:gridCol w="970313">
                  <a:extLst>
                    <a:ext uri="{9D8B030D-6E8A-4147-A177-3AD203B41FA5}">
                      <a16:colId xmlns:a16="http://schemas.microsoft.com/office/drawing/2014/main" val="943285243"/>
                    </a:ext>
                  </a:extLst>
                </a:gridCol>
                <a:gridCol w="217764">
                  <a:extLst>
                    <a:ext uri="{9D8B030D-6E8A-4147-A177-3AD203B41FA5}">
                      <a16:colId xmlns:a16="http://schemas.microsoft.com/office/drawing/2014/main" val="2479265810"/>
                    </a:ext>
                  </a:extLst>
                </a:gridCol>
                <a:gridCol w="716580">
                  <a:extLst>
                    <a:ext uri="{9D8B030D-6E8A-4147-A177-3AD203B41FA5}">
                      <a16:colId xmlns:a16="http://schemas.microsoft.com/office/drawing/2014/main" val="1511283010"/>
                    </a:ext>
                  </a:extLst>
                </a:gridCol>
                <a:gridCol w="783200">
                  <a:extLst>
                    <a:ext uri="{9D8B030D-6E8A-4147-A177-3AD203B41FA5}">
                      <a16:colId xmlns:a16="http://schemas.microsoft.com/office/drawing/2014/main" val="1182143066"/>
                    </a:ext>
                  </a:extLst>
                </a:gridCol>
                <a:gridCol w="1079739">
                  <a:extLst>
                    <a:ext uri="{9D8B030D-6E8A-4147-A177-3AD203B41FA5}">
                      <a16:colId xmlns:a16="http://schemas.microsoft.com/office/drawing/2014/main" val="521655994"/>
                    </a:ext>
                  </a:extLst>
                </a:gridCol>
                <a:gridCol w="165136">
                  <a:extLst>
                    <a:ext uri="{9D8B030D-6E8A-4147-A177-3AD203B41FA5}">
                      <a16:colId xmlns:a16="http://schemas.microsoft.com/office/drawing/2014/main" val="3646341202"/>
                    </a:ext>
                  </a:extLst>
                </a:gridCol>
                <a:gridCol w="717247">
                  <a:extLst>
                    <a:ext uri="{9D8B030D-6E8A-4147-A177-3AD203B41FA5}">
                      <a16:colId xmlns:a16="http://schemas.microsoft.com/office/drawing/2014/main" val="4149110130"/>
                    </a:ext>
                  </a:extLst>
                </a:gridCol>
                <a:gridCol w="1140559">
                  <a:extLst>
                    <a:ext uri="{9D8B030D-6E8A-4147-A177-3AD203B41FA5}">
                      <a16:colId xmlns:a16="http://schemas.microsoft.com/office/drawing/2014/main" val="1494637245"/>
                    </a:ext>
                  </a:extLst>
                </a:gridCol>
                <a:gridCol w="203247">
                  <a:extLst>
                    <a:ext uri="{9D8B030D-6E8A-4147-A177-3AD203B41FA5}">
                      <a16:colId xmlns:a16="http://schemas.microsoft.com/office/drawing/2014/main" val="3988360060"/>
                    </a:ext>
                  </a:extLst>
                </a:gridCol>
                <a:gridCol w="717247">
                  <a:extLst>
                    <a:ext uri="{9D8B030D-6E8A-4147-A177-3AD203B41FA5}">
                      <a16:colId xmlns:a16="http://schemas.microsoft.com/office/drawing/2014/main" val="3049044753"/>
                    </a:ext>
                  </a:extLst>
                </a:gridCol>
              </a:tblGrid>
              <a:tr h="298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KNES  238 HIIT TRAINING</a:t>
                      </a: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720876"/>
                  </a:ext>
                </a:extLst>
              </a:tr>
              <a:tr h="18128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Name __________________________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Goal ____________________________________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39730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Date ________ </a:t>
                      </a: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Interval Ratio: work ____ seconds rest ____seconds</a:t>
                      </a: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148730685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4021904754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927891423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High Knees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112339922"/>
                  </a:ext>
                </a:extLst>
              </a:tr>
              <a:tr h="35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Jumping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X-Mountain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338676643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High Knees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473195823"/>
                  </a:ext>
                </a:extLst>
              </a:tr>
              <a:tr h="35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Jumping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X-Mountain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041071651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High Knees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43849407"/>
                  </a:ext>
                </a:extLst>
              </a:tr>
              <a:tr h="35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Jumping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X-Mountain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1260016371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High Knees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Pop Squats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950878354"/>
                  </a:ext>
                </a:extLst>
              </a:tr>
              <a:tr h="35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Jumping Jacks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Choice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X-Mountain Climbers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510021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911726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Reflection: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033623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146485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747964"/>
                  </a:ext>
                </a:extLst>
              </a:tr>
              <a:tr h="62154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8736986"/>
                  </a:ext>
                </a:extLst>
              </a:tr>
              <a:tr h="2106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Blackshear, T. B. (2019)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102963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343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AAFB3-5C95-C249-8F10-49EA15EEFF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AE7A56-F7B4-834D-BCB5-D044ACC15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39413"/>
              </p:ext>
            </p:extLst>
          </p:nvPr>
        </p:nvGraphicFramePr>
        <p:xfrm>
          <a:off x="770561" y="348441"/>
          <a:ext cx="8280971" cy="4429046"/>
        </p:xfrm>
        <a:graphic>
          <a:graphicData uri="http://schemas.openxmlformats.org/drawingml/2006/table">
            <a:tbl>
              <a:tblPr>
                <a:tableStyleId>{9161A0C9-8CAD-41EF-A7E8-E05F2966815A}</a:tableStyleId>
              </a:tblPr>
              <a:tblGrid>
                <a:gridCol w="1174090">
                  <a:extLst>
                    <a:ext uri="{9D8B030D-6E8A-4147-A177-3AD203B41FA5}">
                      <a16:colId xmlns:a16="http://schemas.microsoft.com/office/drawing/2014/main" val="3027852757"/>
                    </a:ext>
                  </a:extLst>
                </a:gridCol>
                <a:gridCol w="1121086">
                  <a:extLst>
                    <a:ext uri="{9D8B030D-6E8A-4147-A177-3AD203B41FA5}">
                      <a16:colId xmlns:a16="http://schemas.microsoft.com/office/drawing/2014/main" val="943285243"/>
                    </a:ext>
                  </a:extLst>
                </a:gridCol>
                <a:gridCol w="227060">
                  <a:extLst>
                    <a:ext uri="{9D8B030D-6E8A-4147-A177-3AD203B41FA5}">
                      <a16:colId xmlns:a16="http://schemas.microsoft.com/office/drawing/2014/main" val="2479265810"/>
                    </a:ext>
                  </a:extLst>
                </a:gridCol>
                <a:gridCol w="747171">
                  <a:extLst>
                    <a:ext uri="{9D8B030D-6E8A-4147-A177-3AD203B41FA5}">
                      <a16:colId xmlns:a16="http://schemas.microsoft.com/office/drawing/2014/main" val="1511283010"/>
                    </a:ext>
                  </a:extLst>
                </a:gridCol>
                <a:gridCol w="816636">
                  <a:extLst>
                    <a:ext uri="{9D8B030D-6E8A-4147-A177-3AD203B41FA5}">
                      <a16:colId xmlns:a16="http://schemas.microsoft.com/office/drawing/2014/main" val="1182143066"/>
                    </a:ext>
                  </a:extLst>
                </a:gridCol>
                <a:gridCol w="1125834">
                  <a:extLst>
                    <a:ext uri="{9D8B030D-6E8A-4147-A177-3AD203B41FA5}">
                      <a16:colId xmlns:a16="http://schemas.microsoft.com/office/drawing/2014/main" val="521655994"/>
                    </a:ext>
                  </a:extLst>
                </a:gridCol>
                <a:gridCol w="172186">
                  <a:extLst>
                    <a:ext uri="{9D8B030D-6E8A-4147-A177-3AD203B41FA5}">
                      <a16:colId xmlns:a16="http://schemas.microsoft.com/office/drawing/2014/main" val="3646341202"/>
                    </a:ext>
                  </a:extLst>
                </a:gridCol>
                <a:gridCol w="747867">
                  <a:extLst>
                    <a:ext uri="{9D8B030D-6E8A-4147-A177-3AD203B41FA5}">
                      <a16:colId xmlns:a16="http://schemas.microsoft.com/office/drawing/2014/main" val="4149110130"/>
                    </a:ext>
                  </a:extLst>
                </a:gridCol>
                <a:gridCol w="1189251">
                  <a:extLst>
                    <a:ext uri="{9D8B030D-6E8A-4147-A177-3AD203B41FA5}">
                      <a16:colId xmlns:a16="http://schemas.microsoft.com/office/drawing/2014/main" val="1494637245"/>
                    </a:ext>
                  </a:extLst>
                </a:gridCol>
                <a:gridCol w="211923">
                  <a:extLst>
                    <a:ext uri="{9D8B030D-6E8A-4147-A177-3AD203B41FA5}">
                      <a16:colId xmlns:a16="http://schemas.microsoft.com/office/drawing/2014/main" val="3988360060"/>
                    </a:ext>
                  </a:extLst>
                </a:gridCol>
                <a:gridCol w="747867">
                  <a:extLst>
                    <a:ext uri="{9D8B030D-6E8A-4147-A177-3AD203B41FA5}">
                      <a16:colId xmlns:a16="http://schemas.microsoft.com/office/drawing/2014/main" val="3049044753"/>
                    </a:ext>
                  </a:extLst>
                </a:gridCol>
              </a:tblGrid>
              <a:tr h="3302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KNES  238 HIIT TRAINING</a:t>
                      </a: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720876"/>
                  </a:ext>
                </a:extLst>
              </a:tr>
              <a:tr h="20041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Name __________________________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Goal ____________________________________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39730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Date ________ </a:t>
                      </a: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6">
                  <a:txBody>
                    <a:bodyPr/>
                    <a:lstStyle/>
                    <a:p>
                      <a:pPr lvl="1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Interval Ratio: work _____ seconds rest _____ seconds</a:t>
                      </a:r>
                    </a:p>
                    <a:p>
                      <a:pPr lvl="1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148730685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4021904754"/>
                  </a:ext>
                </a:extLst>
              </a:tr>
              <a:tr h="167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</a:rPr>
                        <a:t>Exercises</a:t>
                      </a: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#/HR/Time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927891423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112339922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338676643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473195823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041071651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43849407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1260016371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950878354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510021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911726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omic Sans MS" panose="030F0902030302020204" pitchFamily="66" charset="0"/>
                        </a:rPr>
                        <a:t>Reflection: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033623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146485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747964"/>
                  </a:ext>
                </a:extLst>
              </a:tr>
              <a:tr h="6871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8736986"/>
                  </a:ext>
                </a:extLst>
              </a:tr>
              <a:tr h="23756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omic Sans MS" panose="030F0902030302020204" pitchFamily="66" charset="0"/>
                        </a:rPr>
                        <a:t>Blackshear, T. B. (2019)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902030302020204" pitchFamily="66" charset="0"/>
                      </a:endParaRPr>
                    </a:p>
                  </a:txBody>
                  <a:tcPr marL="5377" marR="5377" marT="5377" marB="0" anchor="b"/>
                </a:tc>
                <a:extLst>
                  <a:ext uri="{0D108BD9-81ED-4DB2-BD59-A6C34878D82A}">
                    <a16:rowId xmlns:a16="http://schemas.microsoft.com/office/drawing/2014/main" val="3102963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069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E170-E127-DF43-B58F-F48EF7BA6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907659"/>
            <a:ext cx="6783513" cy="1045200"/>
          </a:xfrm>
        </p:spPr>
        <p:txBody>
          <a:bodyPr/>
          <a:lstStyle/>
          <a:p>
            <a:r>
              <a:rPr lang="en-US" dirty="0"/>
              <a:t>On-going Formative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75EC3-D679-E34F-9029-BC8BA0171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75DB4-CF04-3B4C-A831-EF6676E0FB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45207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F390-7AC9-9D4D-963C-28B0DD19F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408" y="1159514"/>
            <a:ext cx="7132834" cy="1045200"/>
          </a:xfrm>
        </p:spPr>
        <p:txBody>
          <a:bodyPr/>
          <a:lstStyle/>
          <a:p>
            <a:r>
              <a:rPr lang="en-US" dirty="0"/>
              <a:t>(Alternative) Summative Fitness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D08CD-CB3E-9343-A314-90A95D290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6511" y="3336868"/>
            <a:ext cx="5008200" cy="687600"/>
          </a:xfrm>
        </p:spPr>
        <p:txBody>
          <a:bodyPr/>
          <a:lstStyle/>
          <a:p>
            <a:endParaRPr lang="en-US" dirty="0"/>
          </a:p>
          <a:p>
            <a:r>
              <a:rPr lang="en-US" u="sng" dirty="0"/>
              <a:t>X-Training</a:t>
            </a:r>
          </a:p>
          <a:p>
            <a:r>
              <a:rPr lang="en-US" dirty="0"/>
              <a:t>500 m Run</a:t>
            </a:r>
          </a:p>
          <a:p>
            <a:r>
              <a:rPr lang="en-US" dirty="0"/>
              <a:t>40 Squat Jumps</a:t>
            </a:r>
          </a:p>
          <a:p>
            <a:r>
              <a:rPr lang="en-US" dirty="0"/>
              <a:t>30 Curl-ups</a:t>
            </a:r>
          </a:p>
          <a:p>
            <a:r>
              <a:rPr lang="en-US" dirty="0"/>
              <a:t>20 Push-ups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0E763-3A40-9E42-91BC-918BA6E0F7DA}"/>
              </a:ext>
            </a:extLst>
          </p:cNvPr>
          <p:cNvSpPr txBox="1"/>
          <p:nvPr/>
        </p:nvSpPr>
        <p:spPr>
          <a:xfrm>
            <a:off x="3879910" y="3126670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accent1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hlinkClick r:id="rId2"/>
              </a:rPr>
              <a:t>The Candidate</a:t>
            </a:r>
            <a:endParaRPr lang="en-US" sz="1800" u="sng" dirty="0">
              <a:solidFill>
                <a:schemeClr val="accent1">
                  <a:lumMod val="5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A5425-F198-1245-BAC2-11692F2CBF4D}"/>
              </a:ext>
            </a:extLst>
          </p:cNvPr>
          <p:cNvSpPr txBox="1"/>
          <p:nvPr/>
        </p:nvSpPr>
        <p:spPr>
          <a:xfrm>
            <a:off x="5960410" y="3112650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accent1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hlinkClick r:id="rId3"/>
              </a:rPr>
              <a:t>Shaun T’s Insanity Fit Test</a:t>
            </a:r>
            <a:endParaRPr lang="en-US" sz="1800" u="sng" dirty="0">
              <a:solidFill>
                <a:schemeClr val="accent1">
                  <a:lumMod val="5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054F6-3C2C-2246-AD68-BBBD02FE99D1}"/>
              </a:ext>
            </a:extLst>
          </p:cNvPr>
          <p:cNvSpPr txBox="1"/>
          <p:nvPr/>
        </p:nvSpPr>
        <p:spPr>
          <a:xfrm>
            <a:off x="312662" y="3112650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accent1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5 Exercises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1-2 minute rounds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F2F42-F3C4-3B40-80BC-C6EBBE161351}"/>
              </a:ext>
            </a:extLst>
          </p:cNvPr>
          <p:cNvSpPr txBox="1"/>
          <p:nvPr/>
        </p:nvSpPr>
        <p:spPr>
          <a:xfrm>
            <a:off x="3917568" y="3653195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>
                <a:latin typeface="Source Sans Pro Black" panose="020B0803030403020204" pitchFamily="34" charset="0"/>
                <a:ea typeface="Source Sans Pro Black" panose="020B0803030403020204" pitchFamily="34" charset="0"/>
                <a:hlinkClick r:id="rId4"/>
              </a:rPr>
              <a:t>7-minute workout</a:t>
            </a:r>
            <a:endParaRPr lang="en-US" sz="1800" b="1" u="sng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6E113-801E-5047-9757-46802F5C7FD5}"/>
              </a:ext>
            </a:extLst>
          </p:cNvPr>
          <p:cNvSpPr txBox="1"/>
          <p:nvPr/>
        </p:nvSpPr>
        <p:spPr>
          <a:xfrm>
            <a:off x="5976361" y="3645030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 Black" panose="020B0803030403020204" pitchFamily="34" charset="0"/>
                <a:ea typeface="Source Sans Pro Black" panose="020B0803030403020204" pitchFamily="34" charset="0"/>
                <a:hlinkClick r:id="rId5"/>
              </a:rPr>
              <a:t>Advanced 7-minute workout</a:t>
            </a:r>
            <a:endParaRPr lang="en-US" sz="1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9F2AB-D36A-C841-9ABF-AD87F206B791}"/>
              </a:ext>
            </a:extLst>
          </p:cNvPr>
          <p:cNvSpPr txBox="1"/>
          <p:nvPr/>
        </p:nvSpPr>
        <p:spPr>
          <a:xfrm>
            <a:off x="4750489" y="4064020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 Black" panose="020B0803030403020204" pitchFamily="34" charset="0"/>
                <a:ea typeface="Source Sans Pro Black" panose="020B0803030403020204" pitchFamily="34" charset="0"/>
                <a:hlinkClick r:id="rId6"/>
              </a:rPr>
              <a:t>7-minute App/Website</a:t>
            </a:r>
            <a:endParaRPr lang="en-US" sz="1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56A52-47AA-F14F-BD19-D60845628980}"/>
              </a:ext>
            </a:extLst>
          </p:cNvPr>
          <p:cNvSpPr txBox="1"/>
          <p:nvPr/>
        </p:nvSpPr>
        <p:spPr>
          <a:xfrm>
            <a:off x="5116530" y="4483010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 Black" panose="020B0803030403020204" pitchFamily="34" charset="0"/>
                <a:ea typeface="Source Sans Pro Black" panose="020B0803030403020204" pitchFamily="34" charset="0"/>
                <a:hlinkClick r:id="rId7"/>
              </a:rPr>
              <a:t>Darbee/Neila Rey</a:t>
            </a:r>
            <a:endParaRPr lang="en-US" sz="1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514C-8E32-554E-A9A6-D4B4BA21C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59" y="633370"/>
            <a:ext cx="5008200" cy="1045200"/>
          </a:xfrm>
        </p:spPr>
        <p:txBody>
          <a:bodyPr/>
          <a:lstStyle/>
          <a:p>
            <a:r>
              <a:rPr lang="en-US" dirty="0"/>
              <a:t>STUDENT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CB3F0-A9C2-4644-B1BE-826252531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461" y="2732400"/>
            <a:ext cx="5008200" cy="687600"/>
          </a:xfrm>
        </p:spPr>
        <p:txBody>
          <a:bodyPr/>
          <a:lstStyle/>
          <a:p>
            <a:r>
              <a:rPr lang="en-US" dirty="0"/>
              <a:t>1. Were you happy with your OVERALL results? Were there tests with which you were not happy? Why?  Were there tests with which you were pleased?  Why?</a:t>
            </a:r>
          </a:p>
          <a:p>
            <a:r>
              <a:rPr lang="en-US" dirty="0"/>
              <a:t> 2. For each of the fitness tests, in which Fitness Health Zone does it place you? Beginner, Intermediate, Advanced? or Level A, B, C? </a:t>
            </a:r>
          </a:p>
          <a:p>
            <a:r>
              <a:rPr lang="en-US" dirty="0"/>
              <a:t> 3. Comment about how you were feeling while you were completing the fitness tests – both physically and mentally (What were your thoughts while completing the fitness tests?).   </a:t>
            </a:r>
          </a:p>
          <a:p>
            <a:r>
              <a:rPr lang="en-US" dirty="0"/>
              <a:t> 4. What contributed to your scores, either positively or negatively?</a:t>
            </a:r>
          </a:p>
          <a:p>
            <a:r>
              <a:rPr lang="en-US" dirty="0"/>
              <a:t> 5. What do you think may help you to achieve a better score on subsequent fitness tests?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D9408-ED44-1946-8D53-EA5498535D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144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4368-0BC5-8C45-B63F-2C930B1E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4" y="5598"/>
            <a:ext cx="8019403" cy="950825"/>
          </a:xfrm>
        </p:spPr>
        <p:txBody>
          <a:bodyPr/>
          <a:lstStyle/>
          <a:p>
            <a:r>
              <a:rPr lang="en-US" sz="4800" b="1" dirty="0"/>
              <a:t>Alternative Fitness Testing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2EE352F-DD14-DF46-9F96-B4ADCC200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21" y="1736095"/>
            <a:ext cx="3218061" cy="3321600"/>
          </a:xfrm>
        </p:spPr>
        <p:txBody>
          <a:bodyPr/>
          <a:lstStyle/>
          <a:p>
            <a:r>
              <a:rPr lang="en-US" dirty="0"/>
              <a:t>Modifiable		</a:t>
            </a:r>
          </a:p>
          <a:p>
            <a:r>
              <a:rPr lang="en-US" dirty="0"/>
              <a:t>Customizable</a:t>
            </a:r>
          </a:p>
          <a:p>
            <a:r>
              <a:rPr lang="en-US" dirty="0"/>
              <a:t>No equipment needed</a:t>
            </a:r>
          </a:p>
          <a:p>
            <a:r>
              <a:rPr lang="en-US" dirty="0"/>
              <a:t>Short &amp; sweet</a:t>
            </a:r>
          </a:p>
          <a:p>
            <a:r>
              <a:rPr lang="en-US" dirty="0"/>
              <a:t>⬆️ Physiological response</a:t>
            </a:r>
          </a:p>
          <a:p>
            <a:r>
              <a:rPr lang="en-US" dirty="0"/>
              <a:t>More effort</a:t>
            </a:r>
          </a:p>
          <a:p>
            <a:r>
              <a:rPr lang="en-US" dirty="0"/>
              <a:t>On-going assessment/reflection</a:t>
            </a:r>
          </a:p>
          <a:p>
            <a:pPr marL="1016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FF22935-DD85-A641-A820-DBE48706C9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72347" y="1947089"/>
            <a:ext cx="2983568" cy="3321600"/>
          </a:xfrm>
        </p:spPr>
        <p:txBody>
          <a:bodyPr/>
          <a:lstStyle/>
          <a:p>
            <a:r>
              <a:rPr lang="en-US" dirty="0"/>
              <a:t>Transportable</a:t>
            </a:r>
          </a:p>
          <a:p>
            <a:r>
              <a:rPr lang="en-US" dirty="0"/>
              <a:t>Student Accountability</a:t>
            </a:r>
          </a:p>
          <a:p>
            <a:r>
              <a:rPr lang="en-US" dirty="0"/>
              <a:t> </a:t>
            </a:r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⬆️ Understandings of Fitness Concepts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DD653-61CE-1342-860C-BF9FEAEAB4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61F660-4631-C64A-A058-1B25FB014153}"/>
              </a:ext>
            </a:extLst>
          </p:cNvPr>
          <p:cNvGrpSpPr/>
          <p:nvPr/>
        </p:nvGrpSpPr>
        <p:grpSpPr>
          <a:xfrm>
            <a:off x="1404733" y="25723940"/>
            <a:ext cx="10813185" cy="5365660"/>
            <a:chOff x="1057975" y="22250400"/>
            <a:chExt cx="10215101" cy="4760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474075-5439-7347-93EB-8A93F30E1D50}"/>
                </a:ext>
              </a:extLst>
            </p:cNvPr>
            <p:cNvSpPr txBox="1"/>
            <p:nvPr/>
          </p:nvSpPr>
          <p:spPr>
            <a:xfrm>
              <a:off x="1748076" y="22250400"/>
              <a:ext cx="9525000" cy="73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Arial Black"/>
                  <a:cs typeface="Arial Black"/>
                </a:rPr>
                <a:t>PFA Measurements</a:t>
              </a:r>
              <a:r>
                <a:rPr lang="en-US" sz="4800" dirty="0">
                  <a:latin typeface="Arial Black"/>
                  <a:cs typeface="Arial Black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0EB537-EAC4-0343-8D6B-3730D400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841" y="23269594"/>
              <a:ext cx="1878046" cy="18780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759A98-741D-7D45-8D60-6DE7484C8F35}"/>
                </a:ext>
              </a:extLst>
            </p:cNvPr>
            <p:cNvSpPr txBox="1"/>
            <p:nvPr/>
          </p:nvSpPr>
          <p:spPr>
            <a:xfrm>
              <a:off x="5193001" y="25208542"/>
              <a:ext cx="28285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3-Site Skinfold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137B50-1474-584B-80F1-E83412CD0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1938" y="23152870"/>
              <a:ext cx="1629850" cy="26077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7B9C2E-D894-1740-B4B9-FEE92E325179}"/>
                </a:ext>
              </a:extLst>
            </p:cNvPr>
            <p:cNvSpPr txBox="1"/>
            <p:nvPr/>
          </p:nvSpPr>
          <p:spPr>
            <a:xfrm>
              <a:off x="9289188" y="25144573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Push-ups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20EE25-1033-3047-B3F5-5E056DDA6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3638" y="24624744"/>
              <a:ext cx="1558259" cy="155825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39F393-92D5-4345-9FF8-3F95CA611584}"/>
                </a:ext>
              </a:extLst>
            </p:cNvPr>
            <p:cNvSpPr txBox="1"/>
            <p:nvPr/>
          </p:nvSpPr>
          <p:spPr>
            <a:xfrm>
              <a:off x="3418407" y="26116901"/>
              <a:ext cx="2438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Abdominal </a:t>
              </a:r>
            </a:p>
            <a:p>
              <a:pPr algn="ctr"/>
              <a:r>
                <a:rPr lang="en-US" sz="2600" dirty="0">
                  <a:latin typeface="+mn-lt"/>
                </a:rPr>
                <a:t>Curl-ups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6B6CF3-F117-514D-A03A-94C4F622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960532" y="24923014"/>
              <a:ext cx="1412581" cy="1412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74983E-158F-6347-91A0-0FB169244ADA}"/>
                </a:ext>
              </a:extLst>
            </p:cNvPr>
            <p:cNvSpPr txBox="1"/>
            <p:nvPr/>
          </p:nvSpPr>
          <p:spPr>
            <a:xfrm>
              <a:off x="7114906" y="26118433"/>
              <a:ext cx="310383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YMCA </a:t>
              </a:r>
            </a:p>
            <a:p>
              <a:pPr algn="ctr"/>
              <a:r>
                <a:rPr lang="en-US" sz="2600" dirty="0">
                  <a:latin typeface="+mn-lt"/>
                </a:rPr>
                <a:t>Sit-and-Reach Test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FB2AF6-51BC-E940-8949-87006EC0E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5284" y="23110919"/>
              <a:ext cx="1953597" cy="20040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B50FD3-93B5-2147-8569-1F89B21E784F}"/>
                </a:ext>
              </a:extLst>
            </p:cNvPr>
            <p:cNvSpPr txBox="1"/>
            <p:nvPr/>
          </p:nvSpPr>
          <p:spPr>
            <a:xfrm>
              <a:off x="1057975" y="25103113"/>
              <a:ext cx="3150755" cy="7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Queen’s College 3 Minute Step Test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6AEE48-31E4-FA49-BBD7-D0C208A24FE4}"/>
              </a:ext>
            </a:extLst>
          </p:cNvPr>
          <p:cNvGrpSpPr/>
          <p:nvPr/>
        </p:nvGrpSpPr>
        <p:grpSpPr>
          <a:xfrm>
            <a:off x="1557133" y="25876340"/>
            <a:ext cx="10813185" cy="5365660"/>
            <a:chOff x="1057975" y="22250400"/>
            <a:chExt cx="10215101" cy="47605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6AD422-D2C8-0244-B0EB-62E0114EDB4B}"/>
                </a:ext>
              </a:extLst>
            </p:cNvPr>
            <p:cNvSpPr txBox="1"/>
            <p:nvPr/>
          </p:nvSpPr>
          <p:spPr>
            <a:xfrm>
              <a:off x="1748076" y="22250400"/>
              <a:ext cx="9525000" cy="73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Arial Black"/>
                  <a:cs typeface="Arial Black"/>
                </a:rPr>
                <a:t>PFA Measurements</a:t>
              </a:r>
              <a:r>
                <a:rPr lang="en-US" sz="4800" dirty="0">
                  <a:latin typeface="Arial Black"/>
                  <a:cs typeface="Arial Black"/>
                </a:rPr>
                <a:t>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E7B02F-F217-7540-9665-AE7F4676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841" y="23269594"/>
              <a:ext cx="1878046" cy="187804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70B6B-1087-5F40-BA1B-3A3CBC9BBB09}"/>
                </a:ext>
              </a:extLst>
            </p:cNvPr>
            <p:cNvSpPr txBox="1"/>
            <p:nvPr/>
          </p:nvSpPr>
          <p:spPr>
            <a:xfrm>
              <a:off x="5193001" y="25208542"/>
              <a:ext cx="28285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3-Site Skinfold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DBA1409-D6A7-5442-ABC5-A54B21F7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1938" y="23152870"/>
              <a:ext cx="1629850" cy="26077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B54053-F5EA-144B-BE43-8C369A2A473B}"/>
                </a:ext>
              </a:extLst>
            </p:cNvPr>
            <p:cNvSpPr txBox="1"/>
            <p:nvPr/>
          </p:nvSpPr>
          <p:spPr>
            <a:xfrm>
              <a:off x="9289188" y="25144573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Push-ups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6C67F5-24A6-154B-BA55-AA6AE2CC7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3638" y="24624744"/>
              <a:ext cx="1558259" cy="155825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10AD29-07FC-2E42-ACBC-963723421A6D}"/>
                </a:ext>
              </a:extLst>
            </p:cNvPr>
            <p:cNvSpPr txBox="1"/>
            <p:nvPr/>
          </p:nvSpPr>
          <p:spPr>
            <a:xfrm>
              <a:off x="3418407" y="26116901"/>
              <a:ext cx="2438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Abdominal </a:t>
              </a:r>
            </a:p>
            <a:p>
              <a:pPr algn="ctr"/>
              <a:r>
                <a:rPr lang="en-US" sz="2600" dirty="0">
                  <a:latin typeface="+mn-lt"/>
                </a:rPr>
                <a:t>Curl-ups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4FD348-494F-F64E-8FA3-71E440659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960532" y="24923014"/>
              <a:ext cx="1412581" cy="14125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C6609F-E1A9-1144-A203-F33B9C4C2A51}"/>
                </a:ext>
              </a:extLst>
            </p:cNvPr>
            <p:cNvSpPr txBox="1"/>
            <p:nvPr/>
          </p:nvSpPr>
          <p:spPr>
            <a:xfrm>
              <a:off x="7114906" y="26118433"/>
              <a:ext cx="310383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YMCA </a:t>
              </a:r>
            </a:p>
            <a:p>
              <a:pPr algn="ctr"/>
              <a:r>
                <a:rPr lang="en-US" sz="2600" dirty="0">
                  <a:latin typeface="+mn-lt"/>
                </a:rPr>
                <a:t>Sit-and-Reach Test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4A86FE-4925-B64D-9C9C-19A6B4D1C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5284" y="23110919"/>
              <a:ext cx="1953597" cy="200405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AA624D-1CB3-A74D-8D20-FCDC728D09EF}"/>
                </a:ext>
              </a:extLst>
            </p:cNvPr>
            <p:cNvSpPr txBox="1"/>
            <p:nvPr/>
          </p:nvSpPr>
          <p:spPr>
            <a:xfrm>
              <a:off x="1057975" y="25103113"/>
              <a:ext cx="3150755" cy="7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Queen’s College 3 Minute Step Test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3AD25F2-9F30-1A4E-AC49-F1CD67BA7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959" y="26998632"/>
            <a:ext cx="2067978" cy="22587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3EEF3D-C091-2540-8D91-51D5826FC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359" y="27151032"/>
            <a:ext cx="2067978" cy="225876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9C8AE81-FA80-0D42-9D6A-CF08837466F5}"/>
              </a:ext>
            </a:extLst>
          </p:cNvPr>
          <p:cNvGrpSpPr/>
          <p:nvPr/>
        </p:nvGrpSpPr>
        <p:grpSpPr>
          <a:xfrm>
            <a:off x="1709533" y="26028740"/>
            <a:ext cx="10813185" cy="5365660"/>
            <a:chOff x="1057975" y="22250400"/>
            <a:chExt cx="10215101" cy="47605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31903F-388E-7746-9808-4EA218EDFC26}"/>
                </a:ext>
              </a:extLst>
            </p:cNvPr>
            <p:cNvSpPr txBox="1"/>
            <p:nvPr/>
          </p:nvSpPr>
          <p:spPr>
            <a:xfrm>
              <a:off x="1748076" y="22250400"/>
              <a:ext cx="9525000" cy="73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Arial Black"/>
                  <a:cs typeface="Arial Black"/>
                </a:rPr>
                <a:t>PFA Measurements</a:t>
              </a:r>
              <a:r>
                <a:rPr lang="en-US" sz="4800" dirty="0">
                  <a:latin typeface="Arial Black"/>
                  <a:cs typeface="Arial Black"/>
                </a:rPr>
                <a:t>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9E8C5E6-F590-B149-8589-B3A7B228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841" y="23269594"/>
              <a:ext cx="1878046" cy="187804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6A016C-5DF6-8B4C-966F-BB16229BB5B4}"/>
                </a:ext>
              </a:extLst>
            </p:cNvPr>
            <p:cNvSpPr txBox="1"/>
            <p:nvPr/>
          </p:nvSpPr>
          <p:spPr>
            <a:xfrm>
              <a:off x="5193001" y="25208542"/>
              <a:ext cx="28285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3-Site Skinfold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7FA89EC-8F2E-1E4A-92DC-9464C71B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1938" y="23152870"/>
              <a:ext cx="1629850" cy="260776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7AA8A9-7CA1-B54A-8FDC-CDB2825451F6}"/>
                </a:ext>
              </a:extLst>
            </p:cNvPr>
            <p:cNvSpPr txBox="1"/>
            <p:nvPr/>
          </p:nvSpPr>
          <p:spPr>
            <a:xfrm>
              <a:off x="9289188" y="25144573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Push-ups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256C742-C72D-C54F-AE40-D454473E4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3638" y="24624744"/>
              <a:ext cx="1558259" cy="155825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BB8BC1-0F89-824F-8B8E-DEEB826A7CA0}"/>
                </a:ext>
              </a:extLst>
            </p:cNvPr>
            <p:cNvSpPr txBox="1"/>
            <p:nvPr/>
          </p:nvSpPr>
          <p:spPr>
            <a:xfrm>
              <a:off x="3418407" y="26116901"/>
              <a:ext cx="2438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Abdominal </a:t>
              </a:r>
            </a:p>
            <a:p>
              <a:pPr algn="ctr"/>
              <a:r>
                <a:rPr lang="en-US" sz="2600" dirty="0">
                  <a:latin typeface="+mn-lt"/>
                </a:rPr>
                <a:t>Curl-ups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F41A1D-3DC3-4143-A90E-C1C88EF4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960532" y="24923014"/>
              <a:ext cx="1412581" cy="14125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E48E46-2D80-8246-8223-59304CE9E092}"/>
                </a:ext>
              </a:extLst>
            </p:cNvPr>
            <p:cNvSpPr txBox="1"/>
            <p:nvPr/>
          </p:nvSpPr>
          <p:spPr>
            <a:xfrm>
              <a:off x="7114906" y="26118433"/>
              <a:ext cx="310383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YMCA </a:t>
              </a:r>
            </a:p>
            <a:p>
              <a:pPr algn="ctr"/>
              <a:r>
                <a:rPr lang="en-US" sz="2600" dirty="0">
                  <a:latin typeface="+mn-lt"/>
                </a:rPr>
                <a:t>Sit-and-Reach Test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36F5140-8849-E343-BA9E-C7A5E4707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5284" y="23110919"/>
              <a:ext cx="1953597" cy="200405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F769FA-C56F-204D-B8BF-9A75C1236BA4}"/>
                </a:ext>
              </a:extLst>
            </p:cNvPr>
            <p:cNvSpPr txBox="1"/>
            <p:nvPr/>
          </p:nvSpPr>
          <p:spPr>
            <a:xfrm>
              <a:off x="1057975" y="25103113"/>
              <a:ext cx="3150755" cy="7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Queen’s College 3 Minute Step Test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05C63B57-ABF1-AE47-A7B6-FAB0E28EF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759" y="27303432"/>
            <a:ext cx="2067978" cy="22587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0CDBA7-B8F0-DD49-9DD0-329A7BCB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159" y="27455832"/>
            <a:ext cx="2067978" cy="2258768"/>
          </a:xfrm>
          <a:prstGeom prst="rect">
            <a:avLst/>
          </a:prstGeom>
        </p:spPr>
      </p:pic>
      <p:grpSp>
        <p:nvGrpSpPr>
          <p:cNvPr id="55" name="Google Shape;560;p40">
            <a:extLst>
              <a:ext uri="{FF2B5EF4-FFF2-40B4-BE49-F238E27FC236}">
                <a16:creationId xmlns:a16="http://schemas.microsoft.com/office/drawing/2014/main" id="{542ACAE1-7B61-B54E-A37D-B2F4A9AC8F0F}"/>
              </a:ext>
            </a:extLst>
          </p:cNvPr>
          <p:cNvGrpSpPr/>
          <p:nvPr/>
        </p:nvGrpSpPr>
        <p:grpSpPr>
          <a:xfrm>
            <a:off x="891385" y="904755"/>
            <a:ext cx="907031" cy="974231"/>
            <a:chOff x="5972700" y="2330200"/>
            <a:chExt cx="411625" cy="387275"/>
          </a:xfrm>
        </p:grpSpPr>
        <p:sp>
          <p:nvSpPr>
            <p:cNvPr id="56" name="Google Shape;561;p40">
              <a:extLst>
                <a:ext uri="{FF2B5EF4-FFF2-40B4-BE49-F238E27FC236}">
                  <a16:creationId xmlns:a16="http://schemas.microsoft.com/office/drawing/2014/main" id="{54AB2521-2169-434F-BC86-00EF9CACC85B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62;p40">
              <a:extLst>
                <a:ext uri="{FF2B5EF4-FFF2-40B4-BE49-F238E27FC236}">
                  <a16:creationId xmlns:a16="http://schemas.microsoft.com/office/drawing/2014/main" id="{FD0758F2-48F0-C44E-815C-8E0385A99A69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" name="Google Shape;560;p40">
            <a:extLst>
              <a:ext uri="{FF2B5EF4-FFF2-40B4-BE49-F238E27FC236}">
                <a16:creationId xmlns:a16="http://schemas.microsoft.com/office/drawing/2014/main" id="{9E28E37C-5E43-4C4C-8C10-C7555D7426A6}"/>
              </a:ext>
            </a:extLst>
          </p:cNvPr>
          <p:cNvGrpSpPr/>
          <p:nvPr/>
        </p:nvGrpSpPr>
        <p:grpSpPr>
          <a:xfrm>
            <a:off x="3602250" y="904755"/>
            <a:ext cx="907031" cy="974231"/>
            <a:chOff x="5972700" y="2330200"/>
            <a:chExt cx="411625" cy="387275"/>
          </a:xfrm>
        </p:grpSpPr>
        <p:sp>
          <p:nvSpPr>
            <p:cNvPr id="64" name="Google Shape;561;p40">
              <a:extLst>
                <a:ext uri="{FF2B5EF4-FFF2-40B4-BE49-F238E27FC236}">
                  <a16:creationId xmlns:a16="http://schemas.microsoft.com/office/drawing/2014/main" id="{F8CB9837-A435-0241-B41A-28548F817EFE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562;p40">
              <a:extLst>
                <a:ext uri="{FF2B5EF4-FFF2-40B4-BE49-F238E27FC236}">
                  <a16:creationId xmlns:a16="http://schemas.microsoft.com/office/drawing/2014/main" id="{7429B106-AB11-BD43-BB7C-90D43CE30D73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" name="Google Shape;540;p40">
            <a:extLst>
              <a:ext uri="{FF2B5EF4-FFF2-40B4-BE49-F238E27FC236}">
                <a16:creationId xmlns:a16="http://schemas.microsoft.com/office/drawing/2014/main" id="{D8E1C06C-9866-E447-A67D-EEDB08BCEAA6}"/>
              </a:ext>
            </a:extLst>
          </p:cNvPr>
          <p:cNvGrpSpPr/>
          <p:nvPr/>
        </p:nvGrpSpPr>
        <p:grpSpPr>
          <a:xfrm>
            <a:off x="7087345" y="993117"/>
            <a:ext cx="745996" cy="782953"/>
            <a:chOff x="1951075" y="2333250"/>
            <a:chExt cx="381200" cy="381175"/>
          </a:xfrm>
        </p:grpSpPr>
        <p:sp>
          <p:nvSpPr>
            <p:cNvPr id="67" name="Google Shape;541;p40">
              <a:extLst>
                <a:ext uri="{FF2B5EF4-FFF2-40B4-BE49-F238E27FC236}">
                  <a16:creationId xmlns:a16="http://schemas.microsoft.com/office/drawing/2014/main" id="{6AB4A905-F87F-1E43-B2FE-D230003FA75E}"/>
                </a:ext>
              </a:extLst>
            </p:cNvPr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542;p40">
              <a:extLst>
                <a:ext uri="{FF2B5EF4-FFF2-40B4-BE49-F238E27FC236}">
                  <a16:creationId xmlns:a16="http://schemas.microsoft.com/office/drawing/2014/main" id="{D351114F-9404-A24B-9A4B-490F1EE3F227}"/>
                </a:ext>
              </a:extLst>
            </p:cNvPr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543;p40">
              <a:extLst>
                <a:ext uri="{FF2B5EF4-FFF2-40B4-BE49-F238E27FC236}">
                  <a16:creationId xmlns:a16="http://schemas.microsoft.com/office/drawing/2014/main" id="{E9B53293-7E0D-B642-B021-ABB3B25B784C}"/>
                </a:ext>
              </a:extLst>
            </p:cNvPr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544;p40">
              <a:extLst>
                <a:ext uri="{FF2B5EF4-FFF2-40B4-BE49-F238E27FC236}">
                  <a16:creationId xmlns:a16="http://schemas.microsoft.com/office/drawing/2014/main" id="{EA5A1A34-F51E-E24B-8B0E-171C8227C080}"/>
                </a:ext>
              </a:extLst>
            </p:cNvPr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E36295CA-B4EE-404C-8717-259D05A11F11}"/>
              </a:ext>
            </a:extLst>
          </p:cNvPr>
          <p:cNvSpPr txBox="1">
            <a:spLocks/>
          </p:cNvSpPr>
          <p:nvPr/>
        </p:nvSpPr>
        <p:spPr>
          <a:xfrm>
            <a:off x="6055915" y="1954927"/>
            <a:ext cx="2960312" cy="3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▹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▸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⬩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⬞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/>
              <a:t>Lacks Standardization</a:t>
            </a:r>
          </a:p>
          <a:p>
            <a:r>
              <a:rPr lang="en-US" dirty="0"/>
              <a:t>Lacks Validity/Reliability (somewhat)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295E-4862-6F46-AE08-FBA38884E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Valid? Reliable?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33CBE-87ED-E044-873F-8391456CB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11A75-F0D9-5A43-ACCB-1BB68473CA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840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4C687-4A11-814E-B7F4-DAA4AAEE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04" y="-367443"/>
            <a:ext cx="7324386" cy="1140000"/>
          </a:xfrm>
        </p:spPr>
        <p:txBody>
          <a:bodyPr/>
          <a:lstStyle/>
          <a:p>
            <a:r>
              <a:rPr lang="en-US" dirty="0"/>
              <a:t>HISTORY OF FITNESS TESTING IN PHYSICAL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56479-807A-C24F-8A7C-1CE434E2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cxnSp>
        <p:nvCxnSpPr>
          <p:cNvPr id="8" name="Google Shape;284;p28">
            <a:extLst>
              <a:ext uri="{FF2B5EF4-FFF2-40B4-BE49-F238E27FC236}">
                <a16:creationId xmlns:a16="http://schemas.microsoft.com/office/drawing/2014/main" id="{83B8888D-BC98-D34C-8C00-D02615E29FCB}"/>
              </a:ext>
            </a:extLst>
          </p:cNvPr>
          <p:cNvCxnSpPr>
            <a:cxnSpLocks/>
          </p:cNvCxnSpPr>
          <p:nvPr/>
        </p:nvCxnSpPr>
        <p:spPr>
          <a:xfrm>
            <a:off x="-228991" y="3090277"/>
            <a:ext cx="9372991" cy="14876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" name="Google Shape;285;p28">
            <a:extLst>
              <a:ext uri="{FF2B5EF4-FFF2-40B4-BE49-F238E27FC236}">
                <a16:creationId xmlns:a16="http://schemas.microsoft.com/office/drawing/2014/main" id="{6511B793-A7FC-5C46-90A0-ABFE2C9450DB}"/>
              </a:ext>
            </a:extLst>
          </p:cNvPr>
          <p:cNvCxnSpPr/>
          <p:nvPr/>
        </p:nvCxnSpPr>
        <p:spPr>
          <a:xfrm rot="10800000">
            <a:off x="613085" y="2206286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" name="Google Shape;285;p28">
            <a:extLst>
              <a:ext uri="{FF2B5EF4-FFF2-40B4-BE49-F238E27FC236}">
                <a16:creationId xmlns:a16="http://schemas.microsoft.com/office/drawing/2014/main" id="{DB21AFE2-42F0-7E43-9A0E-0566B346FB1B}"/>
              </a:ext>
            </a:extLst>
          </p:cNvPr>
          <p:cNvCxnSpPr/>
          <p:nvPr/>
        </p:nvCxnSpPr>
        <p:spPr>
          <a:xfrm rot="10800000">
            <a:off x="1741770" y="3088580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" name="Google Shape;285;p28">
            <a:extLst>
              <a:ext uri="{FF2B5EF4-FFF2-40B4-BE49-F238E27FC236}">
                <a16:creationId xmlns:a16="http://schemas.microsoft.com/office/drawing/2014/main" id="{8545250D-A29B-6A4E-970D-9A453260372A}"/>
              </a:ext>
            </a:extLst>
          </p:cNvPr>
          <p:cNvCxnSpPr>
            <a:cxnSpLocks/>
          </p:cNvCxnSpPr>
          <p:nvPr/>
        </p:nvCxnSpPr>
        <p:spPr>
          <a:xfrm flipV="1">
            <a:off x="2638213" y="2193186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" name="Google Shape;285;p28">
            <a:extLst>
              <a:ext uri="{FF2B5EF4-FFF2-40B4-BE49-F238E27FC236}">
                <a16:creationId xmlns:a16="http://schemas.microsoft.com/office/drawing/2014/main" id="{FD8CAC44-ACBF-924B-96BB-6D020BBB3023}"/>
              </a:ext>
            </a:extLst>
          </p:cNvPr>
          <p:cNvCxnSpPr>
            <a:cxnSpLocks/>
          </p:cNvCxnSpPr>
          <p:nvPr/>
        </p:nvCxnSpPr>
        <p:spPr>
          <a:xfrm flipV="1">
            <a:off x="3284148" y="3112844"/>
            <a:ext cx="0" cy="876299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" name="Google Shape;285;p28">
            <a:extLst>
              <a:ext uri="{FF2B5EF4-FFF2-40B4-BE49-F238E27FC236}">
                <a16:creationId xmlns:a16="http://schemas.microsoft.com/office/drawing/2014/main" id="{174B55F4-1B3D-3748-9D55-2E213A8B4679}"/>
              </a:ext>
            </a:extLst>
          </p:cNvPr>
          <p:cNvCxnSpPr>
            <a:cxnSpLocks/>
          </p:cNvCxnSpPr>
          <p:nvPr/>
        </p:nvCxnSpPr>
        <p:spPr>
          <a:xfrm flipV="1">
            <a:off x="8452871" y="2206286"/>
            <a:ext cx="0" cy="876299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" name="Google Shape;285;p28">
            <a:extLst>
              <a:ext uri="{FF2B5EF4-FFF2-40B4-BE49-F238E27FC236}">
                <a16:creationId xmlns:a16="http://schemas.microsoft.com/office/drawing/2014/main" id="{689B62D9-350B-8446-B436-DE1A65268E02}"/>
              </a:ext>
            </a:extLst>
          </p:cNvPr>
          <p:cNvCxnSpPr>
            <a:cxnSpLocks/>
          </p:cNvCxnSpPr>
          <p:nvPr/>
        </p:nvCxnSpPr>
        <p:spPr>
          <a:xfrm flipV="1">
            <a:off x="6811061" y="3105153"/>
            <a:ext cx="0" cy="876299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" name="Google Shape;285;p28">
            <a:extLst>
              <a:ext uri="{FF2B5EF4-FFF2-40B4-BE49-F238E27FC236}">
                <a16:creationId xmlns:a16="http://schemas.microsoft.com/office/drawing/2014/main" id="{DFADB6E9-F75C-CB44-A570-A818DDAFB579}"/>
              </a:ext>
            </a:extLst>
          </p:cNvPr>
          <p:cNvCxnSpPr>
            <a:cxnSpLocks/>
          </p:cNvCxnSpPr>
          <p:nvPr/>
        </p:nvCxnSpPr>
        <p:spPr>
          <a:xfrm flipV="1">
            <a:off x="7302446" y="3105153"/>
            <a:ext cx="0" cy="854869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" name="Google Shape;285;p28">
            <a:extLst>
              <a:ext uri="{FF2B5EF4-FFF2-40B4-BE49-F238E27FC236}">
                <a16:creationId xmlns:a16="http://schemas.microsoft.com/office/drawing/2014/main" id="{F40D532F-01C8-D64F-9102-34A908BA398D}"/>
              </a:ext>
            </a:extLst>
          </p:cNvPr>
          <p:cNvCxnSpPr>
            <a:cxnSpLocks/>
          </p:cNvCxnSpPr>
          <p:nvPr/>
        </p:nvCxnSpPr>
        <p:spPr>
          <a:xfrm flipV="1">
            <a:off x="6222446" y="2256166"/>
            <a:ext cx="10615" cy="843507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4CF3E2-8101-3549-9B0B-23EBA5DE56FF}"/>
              </a:ext>
            </a:extLst>
          </p:cNvPr>
          <p:cNvSpPr txBox="1"/>
          <p:nvPr/>
        </p:nvSpPr>
        <p:spPr>
          <a:xfrm>
            <a:off x="104071" y="3131231"/>
            <a:ext cx="129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Late 1800s – early 1900s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3FA35D-8A01-E642-A1DE-CA4DEA4D7BEC}"/>
              </a:ext>
            </a:extLst>
          </p:cNvPr>
          <p:cNvSpPr txBox="1"/>
          <p:nvPr/>
        </p:nvSpPr>
        <p:spPr>
          <a:xfrm>
            <a:off x="57805" y="1863833"/>
            <a:ext cx="1556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Anthropometrics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78583F-4912-8E4A-978D-BE22BFE83E84}"/>
              </a:ext>
            </a:extLst>
          </p:cNvPr>
          <p:cNvSpPr txBox="1"/>
          <p:nvPr/>
        </p:nvSpPr>
        <p:spPr>
          <a:xfrm>
            <a:off x="1267505" y="2767340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Mid-1900s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E89467-7626-A941-8D39-61CA480FCE75}"/>
              </a:ext>
            </a:extLst>
          </p:cNvPr>
          <p:cNvSpPr txBox="1"/>
          <p:nvPr/>
        </p:nvSpPr>
        <p:spPr>
          <a:xfrm>
            <a:off x="796221" y="4018343"/>
            <a:ext cx="19495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100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Physical efficiency</a:t>
            </a:r>
          </a:p>
          <a:p>
            <a:pPr marL="38100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Athletic Performance</a:t>
            </a:r>
          </a:p>
          <a:p>
            <a:pPr marL="38100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Military preparation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5274F-8AE6-F748-8B53-D6FE45A3461E}"/>
              </a:ext>
            </a:extLst>
          </p:cNvPr>
          <p:cNvSpPr txBox="1"/>
          <p:nvPr/>
        </p:nvSpPr>
        <p:spPr>
          <a:xfrm>
            <a:off x="2335887" y="30462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1942 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19BA3F-CA20-2D43-AF3A-605AD2CB3DFD}"/>
              </a:ext>
            </a:extLst>
          </p:cNvPr>
          <p:cNvSpPr txBox="1"/>
          <p:nvPr/>
        </p:nvSpPr>
        <p:spPr>
          <a:xfrm>
            <a:off x="2100979" y="1233897"/>
            <a:ext cx="13600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Collaboration between PE &amp; Military personnel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65A8D6-65CA-644D-8E16-CCD4A0C41AB0}"/>
              </a:ext>
            </a:extLst>
          </p:cNvPr>
          <p:cNvSpPr txBox="1"/>
          <p:nvPr/>
        </p:nvSpPr>
        <p:spPr>
          <a:xfrm>
            <a:off x="3054102" y="283426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1950s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D96FB7-3690-9F4E-BEA9-4BAC574E7E59}"/>
              </a:ext>
            </a:extLst>
          </p:cNvPr>
          <p:cNvSpPr txBox="1"/>
          <p:nvPr/>
        </p:nvSpPr>
        <p:spPr>
          <a:xfrm>
            <a:off x="2807736" y="3997030"/>
            <a:ext cx="12105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Normative </a:t>
            </a:r>
          </a:p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assessments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0BFA31-0C67-EA47-B761-57147AD7BC9C}"/>
              </a:ext>
            </a:extLst>
          </p:cNvPr>
          <p:cNvSpPr txBox="1"/>
          <p:nvPr/>
        </p:nvSpPr>
        <p:spPr>
          <a:xfrm>
            <a:off x="5937364" y="3052069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1984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B2DEBD-BD1B-C34B-BBFB-C3FC4F9523F5}"/>
              </a:ext>
            </a:extLst>
          </p:cNvPr>
          <p:cNvSpPr txBox="1"/>
          <p:nvPr/>
        </p:nvSpPr>
        <p:spPr>
          <a:xfrm>
            <a:off x="5680700" y="1309523"/>
            <a:ext cx="2182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Health Related Fitness</a:t>
            </a:r>
          </a:p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AAHPERD – Physical Best</a:t>
            </a:r>
          </a:p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Presidential Fitness</a:t>
            </a:r>
          </a:p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Cooper Institute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2B8E32-77E3-1141-B5DC-EEA26C202EBB}"/>
              </a:ext>
            </a:extLst>
          </p:cNvPr>
          <p:cNvSpPr txBox="1"/>
          <p:nvPr/>
        </p:nvSpPr>
        <p:spPr>
          <a:xfrm>
            <a:off x="7985128" y="306082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Today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FB669A-0021-794D-AB04-40B4674D1AF1}"/>
              </a:ext>
            </a:extLst>
          </p:cNvPr>
          <p:cNvSpPr txBox="1"/>
          <p:nvPr/>
        </p:nvSpPr>
        <p:spPr>
          <a:xfrm>
            <a:off x="4876706" y="4807006"/>
            <a:ext cx="3297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</a:t>
            </a:r>
            <a:r>
              <a:rPr lang="en-US" sz="1200" dirty="0"/>
              <a:t>://www.ncbi.nlm.nih.gov/books/</a:t>
            </a:r>
            <a:r>
              <a:rPr lang="en-US" sz="1000" dirty="0"/>
              <a:t>NBK241311</a:t>
            </a:r>
            <a:r>
              <a:rPr lang="en-US" sz="1200" dirty="0"/>
              <a:t>/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9EA927-C39B-D046-96A6-BDC01A41BBF7}"/>
              </a:ext>
            </a:extLst>
          </p:cNvPr>
          <p:cNvSpPr txBox="1"/>
          <p:nvPr/>
        </p:nvSpPr>
        <p:spPr>
          <a:xfrm>
            <a:off x="7094600" y="28234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1994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AE2CD8-6AEE-BB49-BA21-78ED1008B6B7}"/>
              </a:ext>
            </a:extLst>
          </p:cNvPr>
          <p:cNvSpPr txBox="1"/>
          <p:nvPr/>
        </p:nvSpPr>
        <p:spPr>
          <a:xfrm>
            <a:off x="7283670" y="3954820"/>
            <a:ext cx="1402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Fitnessgram ® &amp; AAHPERD merge</a:t>
            </a:r>
          </a:p>
          <a:p>
            <a:endParaRPr lang="en-US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cxnSp>
        <p:nvCxnSpPr>
          <p:cNvPr id="37" name="Google Shape;285;p28">
            <a:extLst>
              <a:ext uri="{FF2B5EF4-FFF2-40B4-BE49-F238E27FC236}">
                <a16:creationId xmlns:a16="http://schemas.microsoft.com/office/drawing/2014/main" id="{A722172B-3438-E94F-B4A1-FAED1D142FF2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5367748" y="2246787"/>
            <a:ext cx="0" cy="86448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77AEFDB-401C-3945-B8C9-7213B25C1A06}"/>
              </a:ext>
            </a:extLst>
          </p:cNvPr>
          <p:cNvSpPr txBox="1"/>
          <p:nvPr/>
        </p:nvSpPr>
        <p:spPr>
          <a:xfrm>
            <a:off x="5083054" y="3111267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1970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D5EB2E-D4F0-0540-9574-649D954BEE2A}"/>
              </a:ext>
            </a:extLst>
          </p:cNvPr>
          <p:cNvSpPr txBox="1"/>
          <p:nvPr/>
        </p:nvSpPr>
        <p:spPr>
          <a:xfrm>
            <a:off x="4345437" y="1494501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Canada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Fitness </a:t>
            </a:r>
          </a:p>
          <a:p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Award Program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37BB54-0B9E-8D4C-817D-24C2600BCE41}"/>
              </a:ext>
            </a:extLst>
          </p:cNvPr>
          <p:cNvSpPr txBox="1"/>
          <p:nvPr/>
        </p:nvSpPr>
        <p:spPr>
          <a:xfrm>
            <a:off x="6502821" y="283493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1992</a:t>
            </a:r>
          </a:p>
        </p:txBody>
      </p:sp>
      <p:cxnSp>
        <p:nvCxnSpPr>
          <p:cNvPr id="42" name="Google Shape;285;p28">
            <a:extLst>
              <a:ext uri="{FF2B5EF4-FFF2-40B4-BE49-F238E27FC236}">
                <a16:creationId xmlns:a16="http://schemas.microsoft.com/office/drawing/2014/main" id="{677FD4C2-8EB8-4F41-8E9C-9EFB6652E141}"/>
              </a:ext>
            </a:extLst>
          </p:cNvPr>
          <p:cNvCxnSpPr>
            <a:cxnSpLocks/>
          </p:cNvCxnSpPr>
          <p:nvPr/>
        </p:nvCxnSpPr>
        <p:spPr>
          <a:xfrm flipV="1">
            <a:off x="4923323" y="3114116"/>
            <a:ext cx="0" cy="599578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3C88118-4F97-E14E-A8CC-5D263CB52F97}"/>
              </a:ext>
            </a:extLst>
          </p:cNvPr>
          <p:cNvSpPr txBox="1"/>
          <p:nvPr/>
        </p:nvSpPr>
        <p:spPr>
          <a:xfrm>
            <a:off x="4608495" y="2860069"/>
            <a:ext cx="6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1966</a:t>
            </a:r>
          </a:p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174314-4110-3543-85DD-5C3EA0E3C252}"/>
              </a:ext>
            </a:extLst>
          </p:cNvPr>
          <p:cNvSpPr txBox="1"/>
          <p:nvPr/>
        </p:nvSpPr>
        <p:spPr>
          <a:xfrm>
            <a:off x="4143872" y="3763651"/>
            <a:ext cx="1771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Centennial Athletic </a:t>
            </a:r>
          </a:p>
          <a:p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Awards Program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(CAHPER)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3F5B83-6EF4-8B44-8A2C-77F45B14151A}"/>
              </a:ext>
            </a:extLst>
          </p:cNvPr>
          <p:cNvSpPr txBox="1"/>
          <p:nvPr/>
        </p:nvSpPr>
        <p:spPr>
          <a:xfrm>
            <a:off x="5703570" y="3953841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Active Living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Challenge Program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7B9521-301F-914F-B282-69E0EF47BCDD}"/>
              </a:ext>
            </a:extLst>
          </p:cNvPr>
          <p:cNvSpPr txBox="1"/>
          <p:nvPr/>
        </p:nvSpPr>
        <p:spPr>
          <a:xfrm>
            <a:off x="3994163" y="311284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1960s</a:t>
            </a:r>
          </a:p>
        </p:txBody>
      </p:sp>
      <p:cxnSp>
        <p:nvCxnSpPr>
          <p:cNvPr id="55" name="Google Shape;285;p28">
            <a:extLst>
              <a:ext uri="{FF2B5EF4-FFF2-40B4-BE49-F238E27FC236}">
                <a16:creationId xmlns:a16="http://schemas.microsoft.com/office/drawing/2014/main" id="{B1862ABF-6636-E24E-8D3B-F10FE4966B12}"/>
              </a:ext>
            </a:extLst>
          </p:cNvPr>
          <p:cNvCxnSpPr>
            <a:cxnSpLocks/>
          </p:cNvCxnSpPr>
          <p:nvPr/>
        </p:nvCxnSpPr>
        <p:spPr>
          <a:xfrm flipH="1" flipV="1">
            <a:off x="4323493" y="2586840"/>
            <a:ext cx="1" cy="515915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55D6EC3-ED2F-F140-B5AD-88E8DD820DE1}"/>
              </a:ext>
            </a:extLst>
          </p:cNvPr>
          <p:cNvSpPr txBox="1"/>
          <p:nvPr/>
        </p:nvSpPr>
        <p:spPr>
          <a:xfrm>
            <a:off x="3436762" y="2025412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Canadian Forces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&amp; </a:t>
            </a:r>
            <a:r>
              <a:rPr lang="en-US" dirty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hlinkClick r:id="rId3"/>
              </a:rPr>
              <a:t>JFK</a:t>
            </a:r>
            <a:endParaRPr lang="en-US" dirty="0">
              <a:solidFill>
                <a:schemeClr val="tx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E709F-C68E-9E48-BAFB-404A51DF4067}"/>
              </a:ext>
            </a:extLst>
          </p:cNvPr>
          <p:cNvSpPr txBox="1"/>
          <p:nvPr/>
        </p:nvSpPr>
        <p:spPr>
          <a:xfrm>
            <a:off x="8282961" y="1793319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1016F-4605-1945-9386-8E0547641AC3}"/>
              </a:ext>
            </a:extLst>
          </p:cNvPr>
          <p:cNvSpPr txBox="1"/>
          <p:nvPr/>
        </p:nvSpPr>
        <p:spPr>
          <a:xfrm>
            <a:off x="7828294" y="1325456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PHE Canada</a:t>
            </a:r>
          </a:p>
          <a:p>
            <a:r>
              <a:rPr lang="en-US" dirty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SHAPE America</a:t>
            </a:r>
          </a:p>
        </p:txBody>
      </p:sp>
    </p:spTree>
    <p:extLst>
      <p:ext uri="{BB962C8B-B14F-4D97-AF65-F5344CB8AC3E}">
        <p14:creationId xmlns:p14="http://schemas.microsoft.com/office/powerpoint/2010/main" val="3463423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844424" y="1888150"/>
            <a:ext cx="561082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EDUCATIONAL VALIDITY</a:t>
            </a:r>
            <a:endParaRPr sz="7200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294967295"/>
          </p:nvPr>
        </p:nvSpPr>
        <p:spPr>
          <a:xfrm>
            <a:off x="844425" y="3030551"/>
            <a:ext cx="517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WHAT’S THE GOAL?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 dirty="0"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228674" y="417731"/>
            <a:ext cx="2120985" cy="4361089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7747457" y="360028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8"/>
          <p:cNvSpPr/>
          <p:nvPr/>
        </p:nvSpPr>
        <p:spPr>
          <a:xfrm rot="2700000">
            <a:off x="5960306" y="1072527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7905968" y="636609"/>
            <a:ext cx="563866" cy="311792"/>
            <a:chOff x="531800" y="5071350"/>
            <a:chExt cx="529750" cy="292900"/>
          </a:xfrm>
        </p:grpSpPr>
        <p:sp>
          <p:nvSpPr>
            <p:cNvPr id="149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390350" y="1536450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23"/>
          <p:cNvSpPr/>
          <p:nvPr/>
        </p:nvSpPr>
        <p:spPr>
          <a:xfrm>
            <a:off x="1037725" y="1644125"/>
            <a:ext cx="2539800" cy="2539800"/>
          </a:xfrm>
          <a:prstGeom prst="ellipse">
            <a:avLst/>
          </a:prstGeom>
          <a:solidFill>
            <a:srgbClr val="F24745"/>
          </a:solidFill>
          <a:ln w="9525" cap="flat" cmpd="sng">
            <a:solidFill>
              <a:srgbClr val="41566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HIIT</a:t>
            </a:r>
            <a:endParaRPr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5377223" y="1644125"/>
            <a:ext cx="2539800" cy="2539800"/>
          </a:xfrm>
          <a:prstGeom prst="ellipse">
            <a:avLst/>
          </a:prstGeom>
          <a:solidFill>
            <a:srgbClr val="A9D039"/>
          </a:solidFill>
          <a:ln w="9525" cap="flat" cmpd="sng">
            <a:solidFill>
              <a:srgbClr val="41566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Fitness Tracking</a:t>
            </a:r>
            <a:endParaRPr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2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 dirty="0"/>
          </a:p>
        </p:txBody>
      </p:sp>
      <p:sp>
        <p:nvSpPr>
          <p:cNvPr id="222" name="Google Shape;222;p23"/>
          <p:cNvSpPr/>
          <p:nvPr/>
        </p:nvSpPr>
        <p:spPr>
          <a:xfrm>
            <a:off x="3207474" y="1644125"/>
            <a:ext cx="2539800" cy="2539800"/>
          </a:xfrm>
          <a:prstGeom prst="ellipse">
            <a:avLst/>
          </a:prstGeom>
          <a:solidFill>
            <a:srgbClr val="0DB7C4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Physical Literacy</a:t>
            </a:r>
            <a:endParaRPr sz="24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4A0F9-16FF-FC4C-9518-926F98C7DC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D7542-B310-BA49-8D58-4BDD866FEF13}"/>
              </a:ext>
            </a:extLst>
          </p:cNvPr>
          <p:cNvSpPr txBox="1"/>
          <p:nvPr/>
        </p:nvSpPr>
        <p:spPr>
          <a:xfrm>
            <a:off x="7609668" y="175130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8433A2-66BC-8C48-9559-75CA48B7F566}"/>
              </a:ext>
            </a:extLst>
          </p:cNvPr>
          <p:cNvSpPr/>
          <p:nvPr/>
        </p:nvSpPr>
        <p:spPr>
          <a:xfrm>
            <a:off x="2568225" y="688006"/>
            <a:ext cx="3657600" cy="36354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Short </a:t>
            </a: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&amp; </a:t>
            </a: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Sweet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5A3D0-6E1B-D34B-822D-E94CC43387EE}"/>
              </a:ext>
            </a:extLst>
          </p:cNvPr>
          <p:cNvSpPr txBox="1"/>
          <p:nvPr/>
        </p:nvSpPr>
        <p:spPr>
          <a:xfrm>
            <a:off x="619932" y="4463512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&lt; 11 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DBED7-DF09-DD44-BB1E-44A32AB36B12}"/>
              </a:ext>
            </a:extLst>
          </p:cNvPr>
          <p:cNvSpPr txBox="1"/>
          <p:nvPr/>
        </p:nvSpPr>
        <p:spPr>
          <a:xfrm>
            <a:off x="7656163" y="4479010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&lt; 25 minutes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E017C-9A01-884A-86DA-7E4D0ED54336}"/>
              </a:ext>
            </a:extLst>
          </p:cNvPr>
          <p:cNvSpPr txBox="1"/>
          <p:nvPr/>
        </p:nvSpPr>
        <p:spPr>
          <a:xfrm>
            <a:off x="7065541" y="1425844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Empowers Students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76C8E-82D2-7449-A8CA-5F0B5FD2DB49}"/>
              </a:ext>
            </a:extLst>
          </p:cNvPr>
          <p:cNvSpPr txBox="1"/>
          <p:nvPr/>
        </p:nvSpPr>
        <p:spPr>
          <a:xfrm>
            <a:off x="178908" y="1733621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Easy  ongoing assessment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6983F-EA6A-844B-BFE8-5030D571A3B6}"/>
              </a:ext>
            </a:extLst>
          </p:cNvPr>
          <p:cNvSpPr txBox="1"/>
          <p:nvPr/>
        </p:nvSpPr>
        <p:spPr>
          <a:xfrm>
            <a:off x="6340182" y="3347635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Complements traditional </a:t>
            </a:r>
          </a:p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fitness testing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8DD09-5ACA-2C42-AA48-A01BD9C931DB}"/>
              </a:ext>
            </a:extLst>
          </p:cNvPr>
          <p:cNvSpPr txBox="1"/>
          <p:nvPr/>
        </p:nvSpPr>
        <p:spPr>
          <a:xfrm>
            <a:off x="5997844" y="263471"/>
            <a:ext cx="3206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Reflects real world physical activities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60FB2-F4F2-4140-B7F1-F48757B6089F}"/>
              </a:ext>
            </a:extLst>
          </p:cNvPr>
          <p:cNvSpPr txBox="1"/>
          <p:nvPr/>
        </p:nvSpPr>
        <p:spPr>
          <a:xfrm>
            <a:off x="193158" y="2944677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Can be used anywhere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A9429-CA1D-9242-8210-64062420DFA6}"/>
              </a:ext>
            </a:extLst>
          </p:cNvPr>
          <p:cNvSpPr txBox="1"/>
          <p:nvPr/>
        </p:nvSpPr>
        <p:spPr>
          <a:xfrm>
            <a:off x="3409627" y="4602997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No equipment needed</a:t>
            </a:r>
          </a:p>
        </p:txBody>
      </p:sp>
    </p:spTree>
    <p:extLst>
      <p:ext uri="{BB962C8B-B14F-4D97-AF65-F5344CB8AC3E}">
        <p14:creationId xmlns:p14="http://schemas.microsoft.com/office/powerpoint/2010/main" val="25527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 dirty="0"/>
          </a:p>
        </p:txBody>
      </p:sp>
      <p:sp>
        <p:nvSpPr>
          <p:cNvPr id="363" name="Google Shape;363;p35"/>
          <p:cNvSpPr txBox="1">
            <a:spLocks noGrp="1"/>
          </p:cNvSpPr>
          <p:nvPr>
            <p:ph type="title"/>
          </p:nvPr>
        </p:nvSpPr>
        <p:spPr>
          <a:xfrm>
            <a:off x="3087037" y="109704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364" name="Google Shape;364;p35"/>
          <p:cNvSpPr txBox="1">
            <a:spLocks noGrp="1"/>
          </p:cNvSpPr>
          <p:nvPr>
            <p:ph type="body" idx="1"/>
          </p:nvPr>
        </p:nvSpPr>
        <p:spPr>
          <a:xfrm>
            <a:off x="3283280" y="1140000"/>
            <a:ext cx="33789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 dirty="0"/>
              <a:t>Any questions?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me at </a:t>
            </a:r>
            <a:endParaRPr sz="18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sz="1800" dirty="0">
                <a:hlinkClick r:id="rId3"/>
              </a:rPr>
              <a:t>tblackshear@towson.edu</a:t>
            </a:r>
            <a:endParaRPr lang="en" sz="1800" dirty="0"/>
          </a:p>
          <a:p>
            <a:pPr lvl="0" indent="-342900">
              <a:buSzPts val="1800"/>
            </a:pPr>
            <a:r>
              <a:rPr lang="en-US" sz="1800" dirty="0"/>
              <a:t>#tarablackshear</a:t>
            </a:r>
          </a:p>
          <a:p>
            <a:pPr lvl="0" indent="-342900">
              <a:buSzPts val="1800"/>
            </a:pPr>
            <a:r>
              <a:rPr lang="en-US" sz="1800" dirty="0"/>
              <a:t>www.tarablackshear.com</a:t>
            </a:r>
            <a:endParaRPr lang="en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0B4AE-27A9-204E-AAFE-9B98B1174F65}"/>
              </a:ext>
            </a:extLst>
          </p:cNvPr>
          <p:cNvSpPr txBox="1"/>
          <p:nvPr/>
        </p:nvSpPr>
        <p:spPr>
          <a:xfrm>
            <a:off x="904126" y="4623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BA845-C714-8947-A1EA-ECF476A219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75" y="2405400"/>
            <a:ext cx="1360805" cy="90572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813288" y="-570000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229" name="Google Shape;229;p2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 dirty="0"/>
          </a:p>
        </p:txBody>
      </p:sp>
      <p:grpSp>
        <p:nvGrpSpPr>
          <p:cNvPr id="233" name="Google Shape;233;p24"/>
          <p:cNvGrpSpPr/>
          <p:nvPr/>
        </p:nvGrpSpPr>
        <p:grpSpPr>
          <a:xfrm>
            <a:off x="7775239" y="4260475"/>
            <a:ext cx="433800" cy="433800"/>
            <a:chOff x="5382800" y="412975"/>
            <a:chExt cx="433800" cy="433800"/>
          </a:xfrm>
        </p:grpSpPr>
        <p:sp>
          <p:nvSpPr>
            <p:cNvPr id="234" name="Google Shape;234;p24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1E5CC6-77C3-174A-9FCF-C4DA7067CF86}"/>
              </a:ext>
            </a:extLst>
          </p:cNvPr>
          <p:cNvSpPr txBox="1"/>
          <p:nvPr/>
        </p:nvSpPr>
        <p:spPr>
          <a:xfrm>
            <a:off x="813288" y="623243"/>
            <a:ext cx="844264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Barker, J. (2012, September). Fitness: The ABCs of physical education. Retrieved at </a:t>
            </a:r>
            <a:r>
              <a:rPr lang="en-US" sz="1300" dirty="0">
                <a:hlinkClick r:id="rId3"/>
              </a:rPr>
              <a:t>http://www.montrealgazette.com/health/Fitness+ABCs+physical+education/7202129/story.html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British Columbia Ministry of Education Physical Education 8 – 10. Retrieved at </a:t>
            </a:r>
            <a:r>
              <a:rPr lang="en-US" sz="1300" i="1" dirty="0">
                <a:hlinkClick r:id="rId4"/>
              </a:rPr>
              <a:t>https://www2.gov.bc.ca/assets/gov/education/.../physicaleducation/2008pe810.pdf</a:t>
            </a:r>
            <a:endParaRPr lang="en-US" sz="1300" dirty="0">
              <a:hlinkClick r:id="rId4"/>
            </a:endParaRPr>
          </a:p>
          <a:p>
            <a:endParaRPr lang="en-US" sz="1300" dirty="0"/>
          </a:p>
          <a:p>
            <a:r>
              <a:rPr lang="en-US" sz="1300" dirty="0"/>
              <a:t>Costigan, S. A., Eather, N., Plotnikoff, R. C., Taeffe, D. R., Lubans, D. R. (2015). High-intensity interval training for improving health-related fitness in adolescents: a systematic review and meta analysis. </a:t>
            </a:r>
            <a:r>
              <a:rPr lang="en-US" sz="1300" i="1" dirty="0"/>
              <a:t>British Journal of Sports Medicine, 49</a:t>
            </a:r>
            <a:r>
              <a:rPr lang="en-US" sz="1300" dirty="0"/>
              <a:t>(19), 1253-1261.</a:t>
            </a:r>
          </a:p>
          <a:p>
            <a:endParaRPr lang="en-US" sz="1300" dirty="0"/>
          </a:p>
          <a:p>
            <a:r>
              <a:rPr lang="en-US" sz="1300" dirty="0"/>
              <a:t>Cale, L. &amp; Harris, J. (2009). Fitness testing in physical education – a misdirected effort in promoting</a:t>
            </a:r>
          </a:p>
          <a:p>
            <a:r>
              <a:rPr lang="en-US" sz="1300" dirty="0"/>
              <a:t>healthy lifestyles and physical activity? </a:t>
            </a:r>
            <a:r>
              <a:rPr lang="en-US" sz="1300" i="1" dirty="0"/>
              <a:t>Physical Education and Sport Pedagogy</a:t>
            </a:r>
          </a:p>
          <a:p>
            <a:endParaRPr lang="en-US" sz="1300" i="1" dirty="0"/>
          </a:p>
          <a:p>
            <a:r>
              <a:rPr lang="en-US" sz="1300" dirty="0"/>
              <a:t>Center for Disease Control and Prevention (2018) CDC Health Schools: Physical Activity Facts. Retrieved at </a:t>
            </a:r>
            <a:r>
              <a:rPr lang="en-US" sz="1300" dirty="0">
                <a:hlinkClick r:id="rId5"/>
              </a:rPr>
              <a:t>https://www.cdc.gov/healthyschools/physicalactivity/facts.htm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Center for Disease Control and Prevention (2017). National Center for Health Statistics. Exercise or Physical Activity. Retrieved at </a:t>
            </a:r>
            <a:r>
              <a:rPr lang="en-US" sz="1300" dirty="0">
                <a:hlinkClick r:id="rId6"/>
              </a:rPr>
              <a:t>https://www.cdc.gov/nchs/fastats/exercise.htm</a:t>
            </a:r>
            <a:endParaRPr lang="en-US" sz="1300" dirty="0"/>
          </a:p>
          <a:p>
            <a:endParaRPr lang="en-US" sz="1300" i="1" dirty="0"/>
          </a:p>
          <a:p>
            <a:r>
              <a:rPr lang="en-US" sz="1300" dirty="0"/>
              <a:t>Darbee workout cards.Retrieved at </a:t>
            </a:r>
            <a:r>
              <a:rPr lang="en-US" sz="1300" dirty="0">
                <a:hlinkClick r:id="rId7"/>
              </a:rPr>
              <a:t>https://darebee.com/workout-cards.html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Healthy Schools Daily Physical Activity in Schools Grades 7 and 8 (2005). Retrieved at </a:t>
            </a:r>
            <a:r>
              <a:rPr lang="en-US" sz="1300" dirty="0">
                <a:hlinkClick r:id="rId8"/>
              </a:rPr>
              <a:t>http://www.edu.gov.on.ca/eng/teachers/dpa7-8.pdf</a:t>
            </a:r>
            <a:endParaRPr lang="en-US" sz="1300" dirty="0"/>
          </a:p>
          <a:p>
            <a:endParaRPr lang="en-US" sz="1300" dirty="0"/>
          </a:p>
          <a:p>
            <a:endParaRPr lang="en-US" sz="1300" i="1" dirty="0"/>
          </a:p>
          <a:p>
            <a:endParaRPr lang="en-US" sz="1300" i="1" dirty="0"/>
          </a:p>
          <a:p>
            <a:endParaRPr lang="en-US" sz="13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01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813288" y="-570000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 CONT’D</a:t>
            </a:r>
            <a:endParaRPr dirty="0"/>
          </a:p>
        </p:txBody>
      </p:sp>
      <p:sp>
        <p:nvSpPr>
          <p:cNvPr id="229" name="Google Shape;229;p2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 dirty="0"/>
          </a:p>
        </p:txBody>
      </p:sp>
      <p:grpSp>
        <p:nvGrpSpPr>
          <p:cNvPr id="233" name="Google Shape;233;p24"/>
          <p:cNvGrpSpPr/>
          <p:nvPr/>
        </p:nvGrpSpPr>
        <p:grpSpPr>
          <a:xfrm>
            <a:off x="7775239" y="4260475"/>
            <a:ext cx="433800" cy="433800"/>
            <a:chOff x="5382800" y="412975"/>
            <a:chExt cx="433800" cy="433800"/>
          </a:xfrm>
        </p:grpSpPr>
        <p:sp>
          <p:nvSpPr>
            <p:cNvPr id="234" name="Google Shape;234;p24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1E5CC6-77C3-174A-9FCF-C4DA7067CF86}"/>
              </a:ext>
            </a:extLst>
          </p:cNvPr>
          <p:cNvSpPr txBox="1"/>
          <p:nvPr/>
        </p:nvSpPr>
        <p:spPr>
          <a:xfrm>
            <a:off x="813288" y="623243"/>
            <a:ext cx="808413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/>
          </a:p>
          <a:p>
            <a:endParaRPr lang="en-US" sz="1300" dirty="0"/>
          </a:p>
          <a:p>
            <a:r>
              <a:rPr lang="en-US" dirty="0"/>
              <a:t>Keating, X. D. &amp;  Silverman, S. (2009). Teachers’ use of fitness tests in school-based physical education programs. </a:t>
            </a:r>
            <a:r>
              <a:rPr lang="en-US" i="1" dirty="0"/>
              <a:t>Measurement in Physical Education and Exercise Science</a:t>
            </a:r>
            <a:r>
              <a:rPr lang="en-US" dirty="0"/>
              <a:t>, </a:t>
            </a:r>
            <a:r>
              <a:rPr lang="en-US" i="1" dirty="0"/>
              <a:t>8</a:t>
            </a:r>
            <a:r>
              <a:rPr lang="en-US" dirty="0"/>
              <a:t>(3),145–165. https://</a:t>
            </a:r>
            <a:r>
              <a:rPr lang="en-US" dirty="0" err="1"/>
              <a:t>doi.org</a:t>
            </a:r>
            <a:r>
              <a:rPr lang="en-US" dirty="0"/>
              <a:t>/10.1207/s15327841mpee0803_2</a:t>
            </a:r>
            <a:r>
              <a:rPr lang="en-US" sz="1200" dirty="0"/>
              <a:t> </a:t>
            </a:r>
          </a:p>
          <a:p>
            <a:endParaRPr lang="en-US" sz="1300" dirty="0"/>
          </a:p>
          <a:p>
            <a:r>
              <a:rPr lang="en-US" sz="1300" dirty="0"/>
              <a:t>National Physical Activity Plan Alliance. The 2018 United States Report Card on Physical Activity for Children and Youth. Washington, DC: National Physical Activity Plan Alliance, 2018.Retrieved at https://www.physicalactivityplan.org/projects/PA/2018/2018_USReportCard_UPDATE_12062018.pdf?pdf=page-link</a:t>
            </a:r>
          </a:p>
          <a:p>
            <a:endParaRPr lang="en-US" sz="1300" i="1" dirty="0"/>
          </a:p>
          <a:p>
            <a:r>
              <a:rPr lang="en-US" sz="1300" dirty="0"/>
              <a:t>Ontario Health and Physical Education Curriculum (2016, November 4). Retrieved at </a:t>
            </a:r>
            <a:r>
              <a:rPr lang="en-US" sz="1300" i="1" dirty="0"/>
              <a:t>https://settlement.org/ontario/education/elementary-and-secondary-school/school-systems-in-ontario/ontario-health-and-physical-education-curriculum/</a:t>
            </a:r>
          </a:p>
          <a:p>
            <a:endParaRPr lang="en-US" sz="1300" dirty="0"/>
          </a:p>
          <a:p>
            <a:r>
              <a:rPr lang="en-US" sz="1300" dirty="0"/>
              <a:t>ParticipACTION (2018). Retrieved at </a:t>
            </a:r>
            <a:r>
              <a:rPr lang="en-US" sz="1300" dirty="0">
                <a:hlinkClick r:id="rId3"/>
              </a:rPr>
              <a:t>https://www.participaction.com/en-ca/resources/report-card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Public Health Agency of Canada (2017). At-a-glance: Physical activity sedentary behviour and sleep (PASS) indicator framework Retrieved at </a:t>
            </a:r>
            <a:r>
              <a:rPr lang="en-US" sz="1300" dirty="0">
                <a:hlinkClick r:id="rId4"/>
              </a:rPr>
              <a:t>https://www.canada.ca/en/public-health/services/reports-publications/health-promotion-chronic-disease-prevention-canada-research-policy-practice/vol-37-no-8-2017/at-a-glance-physical-activity-sedentary-behaviour-sleep-indicator-framework.html</a:t>
            </a:r>
            <a:endParaRPr lang="en-US" sz="1300" dirty="0"/>
          </a:p>
          <a:p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45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6141-74FF-2C4A-9644-BBD58107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CONT’D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58771-41A3-4C49-868D-F03F7FAEF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C52F8-3D3D-314E-9F48-67B024CA4B85}"/>
              </a:ext>
            </a:extLst>
          </p:cNvPr>
          <p:cNvSpPr txBox="1"/>
          <p:nvPr/>
        </p:nvSpPr>
        <p:spPr>
          <a:xfrm>
            <a:off x="669525" y="1140000"/>
            <a:ext cx="858440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Reynolds, G. (2014, October 24). The advanced 7-minutue workout. Retrieved at </a:t>
            </a:r>
          </a:p>
          <a:p>
            <a:r>
              <a:rPr lang="en-US" dirty="0">
                <a:hlinkClick r:id="rId2"/>
              </a:rPr>
              <a:t>https://well.blogs.nytimes.com/2014/10/24/the-advanced-7-minute-workout/</a:t>
            </a:r>
            <a:endParaRPr lang="en-US" dirty="0"/>
          </a:p>
          <a:p>
            <a:endParaRPr lang="en-US" dirty="0"/>
          </a:p>
          <a:p>
            <a:r>
              <a:rPr lang="en-US" dirty="0"/>
              <a:t>Silverman, S., Keating, X. D., &amp; Phillips, S. R. (2008). A lasting impression: A pedagogical perspective on </a:t>
            </a:r>
          </a:p>
          <a:p>
            <a:r>
              <a:rPr lang="en-US" dirty="0"/>
              <a:t>youth fitness testing. </a:t>
            </a:r>
            <a:r>
              <a:rPr lang="en-US" i="1" dirty="0"/>
              <a:t>Measurement in Physical Education and Exercise Science</a:t>
            </a:r>
          </a:p>
          <a:p>
            <a:endParaRPr lang="en-US" dirty="0"/>
          </a:p>
          <a:p>
            <a:r>
              <a:rPr lang="en-US" dirty="0"/>
              <a:t>Wilson, J. M., Marin, P. J., Rhea, M. R., Wilson, S. M. C., Loenneke, J. P., &amp; Anderson, J. C. (2012). </a:t>
            </a:r>
          </a:p>
          <a:p>
            <a:r>
              <a:rPr lang="en-US" dirty="0"/>
              <a:t>Concurrent training: A meta-analysis examining interference of aerobic and resistance exercises. </a:t>
            </a:r>
          </a:p>
          <a:p>
            <a:r>
              <a:rPr lang="en-US" i="1" dirty="0"/>
              <a:t>Journal of Strength and Conditioning Research, </a:t>
            </a:r>
            <a:r>
              <a:rPr lang="en-US" dirty="0"/>
              <a:t>26</a:t>
            </a:r>
            <a:r>
              <a:rPr lang="en-US" i="1" dirty="0"/>
              <a:t>(8), 2293-2307.</a:t>
            </a:r>
          </a:p>
          <a:p>
            <a:endParaRPr lang="en-US" dirty="0"/>
          </a:p>
          <a:p>
            <a:r>
              <a:rPr lang="en-US" dirty="0"/>
              <a:t>World Health Organizaiton (n.d.) Global strategy on diet, physical activity and health: Physical activity and </a:t>
            </a:r>
          </a:p>
          <a:p>
            <a:r>
              <a:rPr lang="en-US" dirty="0"/>
              <a:t>adults. Retrieved at </a:t>
            </a:r>
            <a:r>
              <a:rPr lang="en-US" dirty="0">
                <a:hlinkClick r:id="rId3"/>
              </a:rPr>
              <a:t>https://www.who.int/dietphysicalactivity/factsheet_adults/en/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World Health Organization (n.d.) Global strategy on diet, physical activity and health: Physical activity and </a:t>
            </a:r>
          </a:p>
          <a:p>
            <a:r>
              <a:rPr lang="en-US" dirty="0"/>
              <a:t>young people. Retrieved at </a:t>
            </a:r>
            <a:r>
              <a:rPr lang="en-US" dirty="0">
                <a:hlinkClick r:id="rId4"/>
              </a:rPr>
              <a:t>https://www.who.int/dietphysicalactivity/factsheet_young_people/en/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08BB-B0D4-1D42-A2A2-F45B7F61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-326911"/>
            <a:ext cx="5972011" cy="1140000"/>
          </a:xfrm>
        </p:spPr>
        <p:txBody>
          <a:bodyPr/>
          <a:lstStyle/>
          <a:p>
            <a:r>
              <a:rPr lang="en-US" sz="4000" b="1" dirty="0">
                <a:hlinkClick r:id="rId3"/>
              </a:rPr>
              <a:t>Traditional Fitness Testing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E99D2-CAD1-3F40-B2DB-887C21FB3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5" y="944099"/>
            <a:ext cx="5169000" cy="3387900"/>
          </a:xfrm>
        </p:spPr>
        <p:txBody>
          <a:bodyPr/>
          <a:lstStyle/>
          <a:p>
            <a:r>
              <a:rPr lang="en-US" dirty="0"/>
              <a:t>Mile/1600m run</a:t>
            </a:r>
          </a:p>
          <a:p>
            <a:r>
              <a:rPr lang="en-US" dirty="0"/>
              <a:t>Curl-ups </a:t>
            </a:r>
          </a:p>
          <a:p>
            <a:r>
              <a:rPr lang="en-US" dirty="0"/>
              <a:t>Push-ups</a:t>
            </a:r>
          </a:p>
          <a:p>
            <a:r>
              <a:rPr lang="en-US" dirty="0"/>
              <a:t>Sit and reach</a:t>
            </a:r>
          </a:p>
          <a:p>
            <a:r>
              <a:rPr lang="en-US" dirty="0"/>
              <a:t>Pull-ups/Flexed-Arm Hang</a:t>
            </a:r>
          </a:p>
          <a:p>
            <a:r>
              <a:rPr lang="en-US" dirty="0"/>
              <a:t>20-meter shuttle run</a:t>
            </a:r>
          </a:p>
          <a:p>
            <a:r>
              <a:rPr lang="en-US" dirty="0"/>
              <a:t>Broad jump</a:t>
            </a:r>
          </a:p>
          <a:p>
            <a:r>
              <a:rPr lang="en-US" dirty="0"/>
              <a:t>Vertical jump</a:t>
            </a:r>
          </a:p>
          <a:p>
            <a:r>
              <a:rPr lang="en-US" dirty="0"/>
              <a:t>50- &amp; 300-yard dashes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661D5-6DF4-F04B-BDFF-FF9EE4679D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B3905-58B7-F14C-8BB1-B7B431DA5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784" y="1309859"/>
            <a:ext cx="4280216" cy="28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4368-0BC5-8C45-B63F-2C930B1E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5598"/>
            <a:ext cx="7124266" cy="950825"/>
          </a:xfrm>
        </p:spPr>
        <p:txBody>
          <a:bodyPr/>
          <a:lstStyle/>
          <a:p>
            <a:r>
              <a:rPr lang="en-US" sz="4800" b="1" dirty="0"/>
              <a:t>Traditional Fitness Testing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2EE352F-DD14-DF46-9F96-B4ADCC200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609" y="2044527"/>
            <a:ext cx="2957990" cy="3321600"/>
          </a:xfrm>
        </p:spPr>
        <p:txBody>
          <a:bodyPr/>
          <a:lstStyle/>
          <a:p>
            <a:r>
              <a:rPr lang="en-US" dirty="0"/>
              <a:t>Cattle call</a:t>
            </a:r>
          </a:p>
          <a:p>
            <a:r>
              <a:rPr lang="en-US" dirty="0"/>
              <a:t>One size fits all</a:t>
            </a:r>
          </a:p>
          <a:p>
            <a:r>
              <a:rPr lang="en-US" dirty="0"/>
              <a:t>On display</a:t>
            </a:r>
          </a:p>
          <a:p>
            <a:r>
              <a:rPr lang="en-US" dirty="0"/>
              <a:t>Humiliation</a:t>
            </a:r>
          </a:p>
          <a:p>
            <a:r>
              <a:rPr lang="en-US" dirty="0"/>
              <a:t>Boring</a:t>
            </a:r>
          </a:p>
          <a:p>
            <a:r>
              <a:rPr lang="en-US" dirty="0"/>
              <a:t>Time consuming</a:t>
            </a:r>
          </a:p>
          <a:p>
            <a:pPr marL="1016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FF22935-DD85-A641-A820-DBE48706C9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98749" y="1986539"/>
            <a:ext cx="2804700" cy="3321600"/>
          </a:xfrm>
        </p:spPr>
        <p:txBody>
          <a:bodyPr/>
          <a:lstStyle/>
          <a:p>
            <a:r>
              <a:rPr lang="en-US" dirty="0"/>
              <a:t>Large group</a:t>
            </a:r>
          </a:p>
          <a:p>
            <a:r>
              <a:rPr lang="en-US" dirty="0"/>
              <a:t>Valid/Reliable (somewhat)</a:t>
            </a:r>
          </a:p>
          <a:p>
            <a:r>
              <a:rPr lang="en-US" dirty="0"/>
              <a:t>Little to no equipment</a:t>
            </a:r>
          </a:p>
          <a:p>
            <a:r>
              <a:rPr lang="en-US" dirty="0"/>
              <a:t>Evidence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DD653-61CE-1342-860C-BF9FEAEAB4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61F660-4631-C64A-A058-1B25FB014153}"/>
              </a:ext>
            </a:extLst>
          </p:cNvPr>
          <p:cNvGrpSpPr/>
          <p:nvPr/>
        </p:nvGrpSpPr>
        <p:grpSpPr>
          <a:xfrm>
            <a:off x="1404733" y="25723940"/>
            <a:ext cx="10813185" cy="5365660"/>
            <a:chOff x="1057975" y="22250400"/>
            <a:chExt cx="10215101" cy="4760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474075-5439-7347-93EB-8A93F30E1D50}"/>
                </a:ext>
              </a:extLst>
            </p:cNvPr>
            <p:cNvSpPr txBox="1"/>
            <p:nvPr/>
          </p:nvSpPr>
          <p:spPr>
            <a:xfrm>
              <a:off x="1748076" y="22250400"/>
              <a:ext cx="9525000" cy="73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Arial Black"/>
                  <a:cs typeface="Arial Black"/>
                </a:rPr>
                <a:t>PFA Measurements</a:t>
              </a:r>
              <a:r>
                <a:rPr lang="en-US" sz="4800" dirty="0">
                  <a:latin typeface="Arial Black"/>
                  <a:cs typeface="Arial Black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0EB537-EAC4-0343-8D6B-3730D400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841" y="23269594"/>
              <a:ext cx="1878046" cy="18780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759A98-741D-7D45-8D60-6DE7484C8F35}"/>
                </a:ext>
              </a:extLst>
            </p:cNvPr>
            <p:cNvSpPr txBox="1"/>
            <p:nvPr/>
          </p:nvSpPr>
          <p:spPr>
            <a:xfrm>
              <a:off x="5193001" y="25208542"/>
              <a:ext cx="28285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3-Site Skinfold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137B50-1474-584B-80F1-E83412CD0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1938" y="23152870"/>
              <a:ext cx="1629850" cy="26077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7B9C2E-D894-1740-B4B9-FEE92E325179}"/>
                </a:ext>
              </a:extLst>
            </p:cNvPr>
            <p:cNvSpPr txBox="1"/>
            <p:nvPr/>
          </p:nvSpPr>
          <p:spPr>
            <a:xfrm>
              <a:off x="9289188" y="25144573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Push-ups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20EE25-1033-3047-B3F5-5E056DDA6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3638" y="24624744"/>
              <a:ext cx="1558259" cy="155825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39F393-92D5-4345-9FF8-3F95CA611584}"/>
                </a:ext>
              </a:extLst>
            </p:cNvPr>
            <p:cNvSpPr txBox="1"/>
            <p:nvPr/>
          </p:nvSpPr>
          <p:spPr>
            <a:xfrm>
              <a:off x="3418407" y="26116901"/>
              <a:ext cx="2438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Abdominal </a:t>
              </a:r>
            </a:p>
            <a:p>
              <a:pPr algn="ctr"/>
              <a:r>
                <a:rPr lang="en-US" sz="2600" dirty="0">
                  <a:latin typeface="+mn-lt"/>
                </a:rPr>
                <a:t>Curl-ups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6B6CF3-F117-514D-A03A-94C4F622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960532" y="24923014"/>
              <a:ext cx="1412581" cy="1412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74983E-158F-6347-91A0-0FB169244ADA}"/>
                </a:ext>
              </a:extLst>
            </p:cNvPr>
            <p:cNvSpPr txBox="1"/>
            <p:nvPr/>
          </p:nvSpPr>
          <p:spPr>
            <a:xfrm>
              <a:off x="7114906" y="26118433"/>
              <a:ext cx="310383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YMCA </a:t>
              </a:r>
            </a:p>
            <a:p>
              <a:pPr algn="ctr"/>
              <a:r>
                <a:rPr lang="en-US" sz="2600" dirty="0">
                  <a:latin typeface="+mn-lt"/>
                </a:rPr>
                <a:t>Sit-and-Reach Test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FB2AF6-51BC-E940-8949-87006EC0E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5284" y="23110919"/>
              <a:ext cx="1953597" cy="20040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B50FD3-93B5-2147-8569-1F89B21E784F}"/>
                </a:ext>
              </a:extLst>
            </p:cNvPr>
            <p:cNvSpPr txBox="1"/>
            <p:nvPr/>
          </p:nvSpPr>
          <p:spPr>
            <a:xfrm>
              <a:off x="1057975" y="25103113"/>
              <a:ext cx="3150755" cy="7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Queen’s College 3 Minute Step Test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6AEE48-31E4-FA49-BBD7-D0C208A24FE4}"/>
              </a:ext>
            </a:extLst>
          </p:cNvPr>
          <p:cNvGrpSpPr/>
          <p:nvPr/>
        </p:nvGrpSpPr>
        <p:grpSpPr>
          <a:xfrm>
            <a:off x="1557133" y="25876340"/>
            <a:ext cx="10813185" cy="5365660"/>
            <a:chOff x="1057975" y="22250400"/>
            <a:chExt cx="10215101" cy="47605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6AD422-D2C8-0244-B0EB-62E0114EDB4B}"/>
                </a:ext>
              </a:extLst>
            </p:cNvPr>
            <p:cNvSpPr txBox="1"/>
            <p:nvPr/>
          </p:nvSpPr>
          <p:spPr>
            <a:xfrm>
              <a:off x="1748076" y="22250400"/>
              <a:ext cx="9525000" cy="73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Arial Black"/>
                  <a:cs typeface="Arial Black"/>
                </a:rPr>
                <a:t>PFA Measurements</a:t>
              </a:r>
              <a:r>
                <a:rPr lang="en-US" sz="4800" dirty="0">
                  <a:latin typeface="Arial Black"/>
                  <a:cs typeface="Arial Black"/>
                </a:rPr>
                <a:t>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E7B02F-F217-7540-9665-AE7F4676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841" y="23269594"/>
              <a:ext cx="1878046" cy="187804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70B6B-1087-5F40-BA1B-3A3CBC9BBB09}"/>
                </a:ext>
              </a:extLst>
            </p:cNvPr>
            <p:cNvSpPr txBox="1"/>
            <p:nvPr/>
          </p:nvSpPr>
          <p:spPr>
            <a:xfrm>
              <a:off x="5193001" y="25208542"/>
              <a:ext cx="28285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3-Site Skinfold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DBA1409-D6A7-5442-ABC5-A54B21F7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1938" y="23152870"/>
              <a:ext cx="1629850" cy="26077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B54053-F5EA-144B-BE43-8C369A2A473B}"/>
                </a:ext>
              </a:extLst>
            </p:cNvPr>
            <p:cNvSpPr txBox="1"/>
            <p:nvPr/>
          </p:nvSpPr>
          <p:spPr>
            <a:xfrm>
              <a:off x="9289188" y="25144573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Push-ups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6C67F5-24A6-154B-BA55-AA6AE2CC7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3638" y="24624744"/>
              <a:ext cx="1558259" cy="155825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10AD29-07FC-2E42-ACBC-963723421A6D}"/>
                </a:ext>
              </a:extLst>
            </p:cNvPr>
            <p:cNvSpPr txBox="1"/>
            <p:nvPr/>
          </p:nvSpPr>
          <p:spPr>
            <a:xfrm>
              <a:off x="3418407" y="26116901"/>
              <a:ext cx="2438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Abdominal </a:t>
              </a:r>
            </a:p>
            <a:p>
              <a:pPr algn="ctr"/>
              <a:r>
                <a:rPr lang="en-US" sz="2600" dirty="0">
                  <a:latin typeface="+mn-lt"/>
                </a:rPr>
                <a:t>Curl-ups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4FD348-494F-F64E-8FA3-71E440659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960532" y="24923014"/>
              <a:ext cx="1412581" cy="14125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C6609F-E1A9-1144-A203-F33B9C4C2A51}"/>
                </a:ext>
              </a:extLst>
            </p:cNvPr>
            <p:cNvSpPr txBox="1"/>
            <p:nvPr/>
          </p:nvSpPr>
          <p:spPr>
            <a:xfrm>
              <a:off x="7114906" y="26118433"/>
              <a:ext cx="310383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YMCA </a:t>
              </a:r>
            </a:p>
            <a:p>
              <a:pPr algn="ctr"/>
              <a:r>
                <a:rPr lang="en-US" sz="2600" dirty="0">
                  <a:latin typeface="+mn-lt"/>
                </a:rPr>
                <a:t>Sit-and-Reach Test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4A86FE-4925-B64D-9C9C-19A6B4D1C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5284" y="23110919"/>
              <a:ext cx="1953597" cy="200405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AA624D-1CB3-A74D-8D20-FCDC728D09EF}"/>
                </a:ext>
              </a:extLst>
            </p:cNvPr>
            <p:cNvSpPr txBox="1"/>
            <p:nvPr/>
          </p:nvSpPr>
          <p:spPr>
            <a:xfrm>
              <a:off x="1057975" y="25103113"/>
              <a:ext cx="3150755" cy="7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Queen’s College 3 Minute Step Test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3AD25F2-9F30-1A4E-AC49-F1CD67BA7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959" y="26998632"/>
            <a:ext cx="2067978" cy="22587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3EEF3D-C091-2540-8D91-51D5826FC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359" y="27151032"/>
            <a:ext cx="2067978" cy="225876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9C8AE81-FA80-0D42-9D6A-CF08837466F5}"/>
              </a:ext>
            </a:extLst>
          </p:cNvPr>
          <p:cNvGrpSpPr/>
          <p:nvPr/>
        </p:nvGrpSpPr>
        <p:grpSpPr>
          <a:xfrm>
            <a:off x="1709533" y="26028740"/>
            <a:ext cx="10813185" cy="5365660"/>
            <a:chOff x="1057975" y="22250400"/>
            <a:chExt cx="10215101" cy="47605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31903F-388E-7746-9808-4EA218EDFC26}"/>
                </a:ext>
              </a:extLst>
            </p:cNvPr>
            <p:cNvSpPr txBox="1"/>
            <p:nvPr/>
          </p:nvSpPr>
          <p:spPr>
            <a:xfrm>
              <a:off x="1748076" y="22250400"/>
              <a:ext cx="9525000" cy="73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Arial Black"/>
                  <a:cs typeface="Arial Black"/>
                </a:rPr>
                <a:t>PFA Measurements</a:t>
              </a:r>
              <a:r>
                <a:rPr lang="en-US" sz="4800" dirty="0">
                  <a:latin typeface="Arial Black"/>
                  <a:cs typeface="Arial Black"/>
                </a:rPr>
                <a:t>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9E8C5E6-F590-B149-8589-B3A7B228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841" y="23269594"/>
              <a:ext cx="1878046" cy="187804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6A016C-5DF6-8B4C-966F-BB16229BB5B4}"/>
                </a:ext>
              </a:extLst>
            </p:cNvPr>
            <p:cNvSpPr txBox="1"/>
            <p:nvPr/>
          </p:nvSpPr>
          <p:spPr>
            <a:xfrm>
              <a:off x="5193001" y="25208542"/>
              <a:ext cx="28285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3-Site Skinfold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7FA89EC-8F2E-1E4A-92DC-9464C71B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1938" y="23152870"/>
              <a:ext cx="1629850" cy="260776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7AA8A9-7CA1-B54A-8FDC-CDB2825451F6}"/>
                </a:ext>
              </a:extLst>
            </p:cNvPr>
            <p:cNvSpPr txBox="1"/>
            <p:nvPr/>
          </p:nvSpPr>
          <p:spPr>
            <a:xfrm>
              <a:off x="9289188" y="25144573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Push-ups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256C742-C72D-C54F-AE40-D454473E4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3638" y="24624744"/>
              <a:ext cx="1558259" cy="155825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BB8BC1-0F89-824F-8B8E-DEEB826A7CA0}"/>
                </a:ext>
              </a:extLst>
            </p:cNvPr>
            <p:cNvSpPr txBox="1"/>
            <p:nvPr/>
          </p:nvSpPr>
          <p:spPr>
            <a:xfrm>
              <a:off x="3418407" y="26116901"/>
              <a:ext cx="2438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Abdominal </a:t>
              </a:r>
            </a:p>
            <a:p>
              <a:pPr algn="ctr"/>
              <a:r>
                <a:rPr lang="en-US" sz="2600" dirty="0">
                  <a:latin typeface="+mn-lt"/>
                </a:rPr>
                <a:t>Curl-ups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F41A1D-3DC3-4143-A90E-C1C88EF4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960532" y="24923014"/>
              <a:ext cx="1412581" cy="14125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E48E46-2D80-8246-8223-59304CE9E092}"/>
                </a:ext>
              </a:extLst>
            </p:cNvPr>
            <p:cNvSpPr txBox="1"/>
            <p:nvPr/>
          </p:nvSpPr>
          <p:spPr>
            <a:xfrm>
              <a:off x="7114906" y="26118433"/>
              <a:ext cx="310383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YMCA </a:t>
              </a:r>
            </a:p>
            <a:p>
              <a:pPr algn="ctr"/>
              <a:r>
                <a:rPr lang="en-US" sz="2600" dirty="0">
                  <a:latin typeface="+mn-lt"/>
                </a:rPr>
                <a:t>Sit-and-Reach Test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36F5140-8849-E343-BA9E-C7A5E4707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5284" y="23110919"/>
              <a:ext cx="1953597" cy="200405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F769FA-C56F-204D-B8BF-9A75C1236BA4}"/>
                </a:ext>
              </a:extLst>
            </p:cNvPr>
            <p:cNvSpPr txBox="1"/>
            <p:nvPr/>
          </p:nvSpPr>
          <p:spPr>
            <a:xfrm>
              <a:off x="1057975" y="25103113"/>
              <a:ext cx="3150755" cy="7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Queen’s College 3 Minute Step Test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05C63B57-ABF1-AE47-A7B6-FAB0E28EF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759" y="27303432"/>
            <a:ext cx="2067978" cy="22587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0CDBA7-B8F0-DD49-9DD0-329A7BCB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159" y="27455832"/>
            <a:ext cx="2067978" cy="2258768"/>
          </a:xfrm>
          <a:prstGeom prst="rect">
            <a:avLst/>
          </a:prstGeom>
        </p:spPr>
      </p:pic>
      <p:grpSp>
        <p:nvGrpSpPr>
          <p:cNvPr id="55" name="Google Shape;560;p40">
            <a:extLst>
              <a:ext uri="{FF2B5EF4-FFF2-40B4-BE49-F238E27FC236}">
                <a16:creationId xmlns:a16="http://schemas.microsoft.com/office/drawing/2014/main" id="{542ACAE1-7B61-B54E-A37D-B2F4A9AC8F0F}"/>
              </a:ext>
            </a:extLst>
          </p:cNvPr>
          <p:cNvGrpSpPr/>
          <p:nvPr/>
        </p:nvGrpSpPr>
        <p:grpSpPr>
          <a:xfrm>
            <a:off x="6360715" y="1120402"/>
            <a:ext cx="907031" cy="974231"/>
            <a:chOff x="5972700" y="2330200"/>
            <a:chExt cx="411625" cy="387275"/>
          </a:xfrm>
        </p:grpSpPr>
        <p:sp>
          <p:nvSpPr>
            <p:cNvPr id="56" name="Google Shape;561;p40">
              <a:extLst>
                <a:ext uri="{FF2B5EF4-FFF2-40B4-BE49-F238E27FC236}">
                  <a16:creationId xmlns:a16="http://schemas.microsoft.com/office/drawing/2014/main" id="{54AB2521-2169-434F-BC86-00EF9CACC85B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62;p40">
              <a:extLst>
                <a:ext uri="{FF2B5EF4-FFF2-40B4-BE49-F238E27FC236}">
                  <a16:creationId xmlns:a16="http://schemas.microsoft.com/office/drawing/2014/main" id="{FD0758F2-48F0-C44E-815C-8E0385A99A69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540;p40">
            <a:extLst>
              <a:ext uri="{FF2B5EF4-FFF2-40B4-BE49-F238E27FC236}">
                <a16:creationId xmlns:a16="http://schemas.microsoft.com/office/drawing/2014/main" id="{8994259B-559E-C944-AAD5-BCDB17FE2C03}"/>
              </a:ext>
            </a:extLst>
          </p:cNvPr>
          <p:cNvGrpSpPr/>
          <p:nvPr/>
        </p:nvGrpSpPr>
        <p:grpSpPr>
          <a:xfrm>
            <a:off x="1454602" y="1203586"/>
            <a:ext cx="745996" cy="782953"/>
            <a:chOff x="1951075" y="2333250"/>
            <a:chExt cx="381200" cy="381175"/>
          </a:xfrm>
        </p:grpSpPr>
        <p:sp>
          <p:nvSpPr>
            <p:cNvPr id="60" name="Google Shape;541;p40">
              <a:extLst>
                <a:ext uri="{FF2B5EF4-FFF2-40B4-BE49-F238E27FC236}">
                  <a16:creationId xmlns:a16="http://schemas.microsoft.com/office/drawing/2014/main" id="{3E4FE8EE-D52A-2D42-B386-422D515EA3DD}"/>
                </a:ext>
              </a:extLst>
            </p:cNvPr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542;p40">
              <a:extLst>
                <a:ext uri="{FF2B5EF4-FFF2-40B4-BE49-F238E27FC236}">
                  <a16:creationId xmlns:a16="http://schemas.microsoft.com/office/drawing/2014/main" id="{EC2B93A3-4255-3C4A-A474-4282E9B7EEF8}"/>
                </a:ext>
              </a:extLst>
            </p:cNvPr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543;p40">
              <a:extLst>
                <a:ext uri="{FF2B5EF4-FFF2-40B4-BE49-F238E27FC236}">
                  <a16:creationId xmlns:a16="http://schemas.microsoft.com/office/drawing/2014/main" id="{2ACDA506-96BE-8B4C-ADED-2D41737BBE31}"/>
                </a:ext>
              </a:extLst>
            </p:cNvPr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544;p40">
              <a:extLst>
                <a:ext uri="{FF2B5EF4-FFF2-40B4-BE49-F238E27FC236}">
                  <a16:creationId xmlns:a16="http://schemas.microsoft.com/office/drawing/2014/main" id="{BF07266B-2814-2644-8F88-D4EBBABF2596}"/>
                </a:ext>
              </a:extLst>
            </p:cNvPr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858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704456"/>
          </a:xfrm>
        </p:spPr>
        <p:txBody>
          <a:bodyPr/>
          <a:lstStyle/>
          <a:p>
            <a:pPr algn="ctr"/>
            <a:r>
              <a:rPr lang="en-US" dirty="0"/>
              <a:t>False Sense of Fitness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43000"/>
            <a:ext cx="3943350" cy="2952750"/>
          </a:xfrm>
        </p:spPr>
      </p:pic>
      <p:sp>
        <p:nvSpPr>
          <p:cNvPr id="5" name="TextBox 4"/>
          <p:cNvSpPr txBox="1"/>
          <p:nvPr/>
        </p:nvSpPr>
        <p:spPr>
          <a:xfrm>
            <a:off x="195861" y="4857846"/>
            <a:ext cx="49536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http://www.ausleisure.com.au/images/sized/images/ausleisure/files/Les_Mills_Born_to_Move_youth-516x320.jpg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295400"/>
            <a:ext cx="3990975" cy="2647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6795" y="4924209"/>
            <a:ext cx="29322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http://blog.drstankovich.com/files/2013/06/tired-athlete-.jpg</a:t>
            </a:r>
          </a:p>
        </p:txBody>
      </p:sp>
    </p:spTree>
    <p:extLst>
      <p:ext uri="{BB962C8B-B14F-4D97-AF65-F5344CB8AC3E}">
        <p14:creationId xmlns:p14="http://schemas.microsoft.com/office/powerpoint/2010/main" val="34800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5188-88A6-8B42-B26D-269CACC53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25" y="444329"/>
            <a:ext cx="6351998" cy="1045200"/>
          </a:xfrm>
        </p:spPr>
        <p:txBody>
          <a:bodyPr/>
          <a:lstStyle/>
          <a:p>
            <a:r>
              <a:rPr lang="en-US" dirty="0"/>
              <a:t>Physical Activity Guidelines (CSEP)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070AF-2A40-4E4B-8F6C-6825A4FF4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F436C-F18D-8744-B62D-0AB9C3E465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57D00-642A-CF4D-8DC2-DC9B14ECC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" t="12141" r="2650" b="10984"/>
          <a:stretch/>
        </p:blipFill>
        <p:spPr>
          <a:xfrm>
            <a:off x="499112" y="1993187"/>
            <a:ext cx="7950493" cy="19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0272C-E555-DD48-93C1-65F00E77A0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260B5-AA86-E548-A04F-31D33AEF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94" y="570000"/>
            <a:ext cx="3989975" cy="2427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0E604-00B9-5541-8AA9-493C8F60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16" y="3038450"/>
            <a:ext cx="3231653" cy="14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24880</TotalTime>
  <Words>2311</Words>
  <Application>Microsoft Macintosh PowerPoint</Application>
  <PresentationFormat>On-screen Show (16:9)</PresentationFormat>
  <Paragraphs>755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Source Sans Pro Black</vt:lpstr>
      <vt:lpstr>Calibri</vt:lpstr>
      <vt:lpstr>Arial Black</vt:lpstr>
      <vt:lpstr>Arial</vt:lpstr>
      <vt:lpstr>American Typewriter</vt:lpstr>
      <vt:lpstr>Wingdings</vt:lpstr>
      <vt:lpstr>Source Sans Pro</vt:lpstr>
      <vt:lpstr>Dosis</vt:lpstr>
      <vt:lpstr>Comic Sans MS</vt:lpstr>
      <vt:lpstr>Cerimon template</vt:lpstr>
      <vt:lpstr>Alternatives to Traditional Fitness Testing</vt:lpstr>
      <vt:lpstr>Objectives</vt:lpstr>
      <vt:lpstr>PHYSICAL ACTIVITY, FITNESS &amp; WELLNESS</vt:lpstr>
      <vt:lpstr>HISTORY OF FITNESS TESTING IN PHYSICAL EDUCATION</vt:lpstr>
      <vt:lpstr>Traditional Fitness Testing</vt:lpstr>
      <vt:lpstr>Traditional Fitness Testing</vt:lpstr>
      <vt:lpstr>False Sense of Fitness</vt:lpstr>
      <vt:lpstr>Physical Activity Guidelines (CSEP)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Activity Guidelines (CSEP)</vt:lpstr>
      <vt:lpstr>PowerPoint Presentation</vt:lpstr>
      <vt:lpstr>PowerPoint Presentation</vt:lpstr>
      <vt:lpstr>Physical Education/PA Requirements</vt:lpstr>
      <vt:lpstr>PowerPoint Presentation</vt:lpstr>
      <vt:lpstr>Concurrent Training</vt:lpstr>
      <vt:lpstr>Benefits of Concurrent Training</vt:lpstr>
      <vt:lpstr>PowerPoint Presentation</vt:lpstr>
      <vt:lpstr>High Intensity Interval Training (HIIT)</vt:lpstr>
      <vt:lpstr>BENEFITS OF HIIT TRAINING</vt:lpstr>
      <vt:lpstr>HITT Physical Activity Fitness Menus</vt:lpstr>
      <vt:lpstr>FITNESS MENUS</vt:lpstr>
      <vt:lpstr>Integration &amp; Movement Concepts</vt:lpstr>
      <vt:lpstr>Beginner</vt:lpstr>
      <vt:lpstr>Intermediate</vt:lpstr>
      <vt:lpstr>Intermediate</vt:lpstr>
      <vt:lpstr>Advanced</vt:lpstr>
      <vt:lpstr>Advanced</vt:lpstr>
      <vt:lpstr>CHOICE</vt:lpstr>
      <vt:lpstr>PowerPoint Presentation</vt:lpstr>
      <vt:lpstr>PowerPoint Presentation</vt:lpstr>
      <vt:lpstr>On-going Formative Assessment</vt:lpstr>
      <vt:lpstr>(Alternative) Summative Fitness Assessments</vt:lpstr>
      <vt:lpstr>STUDENT REFLECTION</vt:lpstr>
      <vt:lpstr>Alternative Fitness Testing</vt:lpstr>
      <vt:lpstr>Valid? Reliable?</vt:lpstr>
      <vt:lpstr>EDUCATIONAL VALIDITY</vt:lpstr>
      <vt:lpstr>PowerPoint Presentation</vt:lpstr>
      <vt:lpstr>PowerPoint Presentation</vt:lpstr>
      <vt:lpstr>THANKS!</vt:lpstr>
      <vt:lpstr>REFERENCES</vt:lpstr>
      <vt:lpstr>REFERENCES CONT’D</vt:lpstr>
      <vt:lpstr>REFERENCES CONT’D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Blackshear, Tara B.</cp:lastModifiedBy>
  <cp:revision>268</cp:revision>
  <dcterms:modified xsi:type="dcterms:W3CDTF">2019-05-14T21:40:40Z</dcterms:modified>
</cp:coreProperties>
</file>